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00" r:id="rId3"/>
    <p:sldId id="286" r:id="rId4"/>
    <p:sldId id="263" r:id="rId5"/>
    <p:sldId id="264" r:id="rId6"/>
    <p:sldId id="269" r:id="rId7"/>
    <p:sldId id="280" r:id="rId8"/>
    <p:sldId id="265" r:id="rId9"/>
    <p:sldId id="279" r:id="rId10"/>
    <p:sldId id="260" r:id="rId11"/>
    <p:sldId id="261" r:id="rId12"/>
    <p:sldId id="301" r:id="rId13"/>
    <p:sldId id="258" r:id="rId14"/>
    <p:sldId id="272" r:id="rId15"/>
    <p:sldId id="273" r:id="rId16"/>
    <p:sldId id="274" r:id="rId17"/>
    <p:sldId id="275" r:id="rId18"/>
    <p:sldId id="276" r:id="rId19"/>
    <p:sldId id="277" r:id="rId20"/>
    <p:sldId id="278" r:id="rId21"/>
    <p:sldId id="262" r:id="rId22"/>
    <p:sldId id="270" r:id="rId23"/>
    <p:sldId id="302" r:id="rId24"/>
    <p:sldId id="296" r:id="rId25"/>
    <p:sldId id="290" r:id="rId26"/>
    <p:sldId id="295" r:id="rId27"/>
    <p:sldId id="297" r:id="rId28"/>
    <p:sldId id="291" r:id="rId29"/>
    <p:sldId id="292" r:id="rId30"/>
    <p:sldId id="298" r:id="rId31"/>
    <p:sldId id="299" r:id="rId32"/>
    <p:sldId id="303" r:id="rId33"/>
    <p:sldId id="294"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75621" autoAdjust="0"/>
  </p:normalViewPr>
  <p:slideViewPr>
    <p:cSldViewPr>
      <p:cViewPr>
        <p:scale>
          <a:sx n="60" d="100"/>
          <a:sy n="60" d="100"/>
        </p:scale>
        <p:origin x="-1613" y="-235"/>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DDFC27E-A067-4225-A4CF-200BA1F4E0CD}" type="datetimeFigureOut">
              <a:rPr lang="en-US"/>
              <a:pPr>
                <a:defRPr/>
              </a:pPr>
              <a:t>5/3/2010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A193F3B-D801-4E09-94D3-B0BE5437C45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D507C8FE-38CB-4848-B12C-E050AC7E072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2"/>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3D930AC4-4262-452C-8741-C31EC804699F}" type="slidenum">
              <a:rPr lang="en-GB" sz="1200">
                <a:latin typeface="+mn-lt"/>
                <a:cs typeface="+mn-cs"/>
              </a:rPr>
              <a:pPr algn="r">
                <a:defRPr/>
              </a:pPr>
              <a:t>12</a:t>
            </a:fld>
            <a:endParaRPr lang="en-GB" sz="1200">
              <a:latin typeface="+mn-lt"/>
              <a:cs typeface="+mn-cs"/>
            </a:endParaRPr>
          </a:p>
        </p:txBody>
      </p:sp>
      <p:sp>
        <p:nvSpPr>
          <p:cNvPr id="8294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latin typeface="Calibri" pitchFamily="34" charset="0"/>
            </a:endParaRPr>
          </a:p>
        </p:txBody>
      </p:sp>
      <p:sp>
        <p:nvSpPr>
          <p:cNvPr id="82948" name="Rectangle 2"/>
          <p:cNvSpPr>
            <a:spLocks noGrp="1" noChangeArrowheads="1"/>
          </p:cNvSpPr>
          <p:nvPr>
            <p:ph type="body"/>
          </p:nvPr>
        </p:nvSpPr>
        <p:spPr bwMode="auto">
          <a:xfrm>
            <a:off x="914400" y="4343400"/>
            <a:ext cx="5021263" cy="4111625"/>
          </a:xfrm>
          <a:noFill/>
        </p:spPr>
        <p:txBody>
          <a:bodyPr wrap="none" numCol="1" anchor="ctr" anchorCtr="0" compatLnSpc="1">
            <a:prstTxWarp prst="textNoShape">
              <a:avLst/>
            </a:prstTxWarp>
          </a:bodyPr>
          <a:lstStyle/>
          <a:p>
            <a:pPr>
              <a:spcBef>
                <a:spcPct val="0"/>
              </a:spcBef>
            </a:pPr>
            <a:r>
              <a:rPr lang="en-US" dirty="0" smtClean="0"/>
              <a:t>I introduce to you </a:t>
            </a:r>
            <a:r>
              <a:rPr lang="en-US" dirty="0" err="1" smtClean="0"/>
              <a:t>TanGeoMS</a:t>
            </a:r>
            <a:r>
              <a:rPr lang="en-US" dirty="0" smtClean="0"/>
              <a:t>:</a:t>
            </a:r>
            <a:r>
              <a:rPr lang="en-US" baseline="0" dirty="0" smtClean="0"/>
              <a:t> a tangible geospatial modeling system to facilitate decision-making. </a:t>
            </a:r>
          </a:p>
          <a:p>
            <a:pPr>
              <a:spcBef>
                <a:spcPct val="0"/>
              </a:spcBef>
            </a:pPr>
            <a:r>
              <a:rPr lang="en-US" baseline="0" dirty="0" smtClean="0"/>
              <a:t>This unique technology is at the leading edge of three-dimensional geospatial modeling and simulation.  </a:t>
            </a:r>
          </a:p>
          <a:p>
            <a:pPr>
              <a:spcBef>
                <a:spcPct val="0"/>
              </a:spcBef>
            </a:pPr>
            <a:r>
              <a:rPr lang="en-US" sz="1200" kern="1200" dirty="0" smtClean="0">
                <a:solidFill>
                  <a:schemeClr val="tx1"/>
                </a:solidFill>
                <a:latin typeface="+mn-lt"/>
                <a:ea typeface="+mn-ea"/>
                <a:cs typeface="+mn-cs"/>
              </a:rPr>
              <a:t>Preliminary results indicate that this planning and evaluation environment has the potential to significantly assist land managers in their efforts to quantify environmentally sensitive problems and to aid in the development of sustainable practices.</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2"/>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0C2E5F-286C-4403-8F77-F9249E863486}" type="slidenum">
              <a:rPr lang="en-GB"/>
              <a:pPr fontAlgn="base">
                <a:spcBef>
                  <a:spcPct val="0"/>
                </a:spcBef>
                <a:spcAft>
                  <a:spcPct val="0"/>
                </a:spcAft>
                <a:defRPr/>
              </a:pPr>
              <a:t>13</a:t>
            </a:fld>
            <a:endParaRPr lang="en-GB"/>
          </a:p>
        </p:txBody>
      </p:sp>
      <p:sp>
        <p:nvSpPr>
          <p:cNvPr id="4096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latin typeface="Calibri" pitchFamily="34" charset="0"/>
            </a:endParaRPr>
          </a:p>
        </p:txBody>
      </p:sp>
      <p:sp>
        <p:nvSpPr>
          <p:cNvPr id="40964" name="Rectangle 2"/>
          <p:cNvSpPr>
            <a:spLocks noGrp="1" noChangeArrowheads="1"/>
          </p:cNvSpPr>
          <p:nvPr>
            <p:ph type="body"/>
          </p:nvPr>
        </p:nvSpPr>
        <p:spPr bwMode="auto">
          <a:xfrm>
            <a:off x="914400" y="4343400"/>
            <a:ext cx="5021263" cy="4111625"/>
          </a:xfrm>
          <a:noFill/>
        </p:spPr>
        <p:txBody>
          <a:bodyPr wrap="none" numCol="1" anchor="ctr" anchorCtr="0" compatLnSpc="1">
            <a:prstTxWarp prst="textNoShape">
              <a:avLst/>
            </a:prstTxWarp>
          </a:bodyPr>
          <a:lstStyle/>
          <a:p>
            <a:pPr eaLnBrk="1" hangingPunct="1"/>
            <a:r>
              <a:rPr lang="en-US" dirty="0" err="1" smtClean="0"/>
              <a:t>TanGeoMS</a:t>
            </a:r>
            <a:r>
              <a:rPr lang="en-US" dirty="0" smtClean="0"/>
              <a:t> takes advantage of a physical, three-dimensional terrain model coupled with a laser scanner, projector and a geospatial information system (GIS) to provide an interface for collaborative decision-making.  Managers can examine their planned control measures in detail by modifying the physical model to represent their solution, capturing the results with a laser scanner and analyzing the results in a GIS interface.  The resulting analysis is projected on the model, providing feedback on the impact of the terrain modifications and simulated processes.  The feedback is used to improve existing designs and to develop subsequent scenarios.</a:t>
            </a:r>
          </a:p>
          <a:p>
            <a:pPr eaLnBrk="1" hangingPunct="1"/>
            <a:endParaRPr lang="en-US" dirty="0" smtClean="0"/>
          </a:p>
          <a:p>
            <a:pPr eaLnBrk="1" hangingPunct="1"/>
            <a:r>
              <a:rPr lang="en-US" dirty="0" smtClean="0"/>
              <a:t>The system workflow can be described in 7 steps…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scanner scans the model, producing an x,y,z tuple that is output to a text file.  </a:t>
            </a:r>
          </a:p>
          <a:p>
            <a:pPr eaLnBrk="1" hangingPunct="1"/>
            <a:r>
              <a:rPr lang="en-US" smtClean="0"/>
              <a:t>The scanner generates nearly 300 thousand points.</a:t>
            </a:r>
          </a:p>
        </p:txBody>
      </p:sp>
      <p:sp>
        <p:nvSpPr>
          <p:cNvPr id="4" name="Slide Number Placeholder 3"/>
          <p:cNvSpPr>
            <a:spLocks noGrp="1"/>
          </p:cNvSpPr>
          <p:nvPr>
            <p:ph type="sldNum" sz="quarter" idx="5"/>
          </p:nvPr>
        </p:nvSpPr>
        <p:spPr/>
        <p:txBody>
          <a:bodyPr/>
          <a:lstStyle/>
          <a:p>
            <a:pPr>
              <a:defRPr/>
            </a:pPr>
            <a:fld id="{867A08D7-4156-49D4-A619-F6A9D691D919}"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In order to conduct analysis with the scanned data, it must be scaled and </a:t>
            </a:r>
            <a:r>
              <a:rPr lang="en-US" dirty="0" err="1" smtClean="0"/>
              <a:t>georeferenced</a:t>
            </a:r>
            <a:r>
              <a:rPr lang="en-US" dirty="0" smtClean="0"/>
              <a:t>.  Separate scaling factors are applied to x, y and z coordinates. Essentially the equations make use of ground control points and fits them to the working coordinate system.  This process is expedited by feeding the GCPs into a preformatted Excel worksheet to derive equation variables, which are written into a shell script and processed.</a:t>
            </a:r>
          </a:p>
        </p:txBody>
      </p:sp>
      <p:sp>
        <p:nvSpPr>
          <p:cNvPr id="4" name="Slide Number Placeholder 3"/>
          <p:cNvSpPr>
            <a:spLocks noGrp="1"/>
          </p:cNvSpPr>
          <p:nvPr>
            <p:ph type="sldNum" sz="quarter" idx="5"/>
          </p:nvPr>
        </p:nvSpPr>
        <p:spPr/>
        <p:txBody>
          <a:bodyPr/>
          <a:lstStyle/>
          <a:p>
            <a:pPr>
              <a:defRPr/>
            </a:pPr>
            <a:fld id="{EB9B6629-9CAF-4C6E-8FB9-77578A79740B}"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We import the </a:t>
            </a:r>
            <a:r>
              <a:rPr lang="en-US" dirty="0" err="1" smtClean="0"/>
              <a:t>georeferenced</a:t>
            </a:r>
            <a:r>
              <a:rPr lang="en-US" dirty="0" smtClean="0"/>
              <a:t> xyz point cloud data into GIS, generating a vector point data layer.  </a:t>
            </a:r>
          </a:p>
          <a:p>
            <a:pPr eaLnBrk="1" hangingPunct="1"/>
            <a:r>
              <a:rPr lang="en-US" dirty="0" smtClean="0"/>
              <a:t>This is the same process used to import LIDAR point cloud data.</a:t>
            </a:r>
          </a:p>
        </p:txBody>
      </p:sp>
      <p:sp>
        <p:nvSpPr>
          <p:cNvPr id="4" name="Slide Number Placeholder 3"/>
          <p:cNvSpPr>
            <a:spLocks noGrp="1"/>
          </p:cNvSpPr>
          <p:nvPr>
            <p:ph type="sldNum" sz="quarter" idx="5"/>
          </p:nvPr>
        </p:nvSpPr>
        <p:spPr/>
        <p:txBody>
          <a:bodyPr/>
          <a:lstStyle/>
          <a:p>
            <a:pPr>
              <a:defRPr/>
            </a:pPr>
            <a:fld id="{48745D80-187C-48E6-B569-2AB1C601F96E}"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Then we interpolate the vector points to create a digital surface model.</a:t>
            </a:r>
          </a:p>
        </p:txBody>
      </p:sp>
      <p:sp>
        <p:nvSpPr>
          <p:cNvPr id="4" name="Slide Number Placeholder 3"/>
          <p:cNvSpPr>
            <a:spLocks noGrp="1"/>
          </p:cNvSpPr>
          <p:nvPr>
            <p:ph type="sldNum" sz="quarter" idx="5"/>
          </p:nvPr>
        </p:nvSpPr>
        <p:spPr/>
        <p:txBody>
          <a:bodyPr/>
          <a:lstStyle/>
          <a:p>
            <a:pPr>
              <a:defRPr/>
            </a:pPr>
            <a:fld id="{EC18360B-8A53-457A-BF90-80D6A58646BC}"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Now we can conduct analysis.  </a:t>
            </a:r>
          </a:p>
          <a:p>
            <a:pPr eaLnBrk="1" hangingPunct="1"/>
            <a:r>
              <a:rPr lang="en-US" dirty="0" smtClean="0"/>
              <a:t>Analysis can</a:t>
            </a:r>
            <a:r>
              <a:rPr lang="en-US" baseline="0" dirty="0" smtClean="0"/>
              <a:t> </a:t>
            </a:r>
            <a:r>
              <a:rPr lang="en-US" dirty="0" smtClean="0"/>
              <a:t>include any operation that a GIS can conduct on a LIDAR DEM.  </a:t>
            </a:r>
          </a:p>
          <a:p>
            <a:pPr eaLnBrk="1" hangingPunct="1"/>
            <a:r>
              <a:rPr lang="en-US" dirty="0" smtClean="0"/>
              <a:t>Processes that can be modeled include surface runoff, soil erosion and deposition, and solar irradiation.</a:t>
            </a:r>
          </a:p>
        </p:txBody>
      </p:sp>
      <p:sp>
        <p:nvSpPr>
          <p:cNvPr id="4" name="Slide Number Placeholder 3"/>
          <p:cNvSpPr>
            <a:spLocks noGrp="1"/>
          </p:cNvSpPr>
          <p:nvPr>
            <p:ph type="sldNum" sz="quarter" idx="5"/>
          </p:nvPr>
        </p:nvSpPr>
        <p:spPr/>
        <p:txBody>
          <a:bodyPr/>
          <a:lstStyle/>
          <a:p>
            <a:pPr>
              <a:defRPr/>
            </a:pPr>
            <a:fld id="{FA4D899B-BEF3-4276-8922-B5E80769C0E7}"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We can easily project the results of the analysis over the physical model to provide feedback, which can facilitate discussion.</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BC881D06-637C-4A1D-B86A-6E878A4B3BC0}"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Modifications to the physical model can include adding objects to the surface or making modifications to the surface itself since the clay surface is malleable.  </a:t>
            </a:r>
          </a:p>
          <a:p>
            <a:pPr eaLnBrk="1" hangingPunct="1"/>
            <a:r>
              <a:rPr lang="en-US" smtClean="0"/>
              <a:t>For example, users can experiment by adding objects, such as pieces of bubble wrap or styrofoam to represent real modifications to the landscape like forest or buildings or they use clay tools to dig into or sculpt the landscape </a:t>
            </a:r>
          </a:p>
        </p:txBody>
      </p:sp>
      <p:sp>
        <p:nvSpPr>
          <p:cNvPr id="4" name="Slide Number Placeholder 3"/>
          <p:cNvSpPr>
            <a:spLocks noGrp="1"/>
          </p:cNvSpPr>
          <p:nvPr>
            <p:ph type="sldNum" sz="quarter" idx="5"/>
          </p:nvPr>
        </p:nvSpPr>
        <p:spPr/>
        <p:txBody>
          <a:bodyPr/>
          <a:lstStyle/>
          <a:p>
            <a:pPr>
              <a:defRPr/>
            </a:pPr>
            <a:fld id="{0A5DCEA2-8392-4721-A144-16FE8B128A14}"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physical model of Falcon Airstrip used in this project was manually constructed. </a:t>
            </a:r>
          </a:p>
          <a:p>
            <a:pPr eaLnBrk="1" hangingPunct="1"/>
            <a:r>
              <a:rPr lang="en-US" smtClean="0"/>
              <a:t>The base of the model is made of 6mm insulating foam found at a typical home improvement store. </a:t>
            </a:r>
          </a:p>
          <a:p>
            <a:pPr eaLnBrk="1" hangingPunct="1"/>
            <a:r>
              <a:rPr lang="en-US" smtClean="0"/>
              <a:t>Contours are projected onto the foam working surface, traced with a marker, then cut out with a razor knife.</a:t>
            </a:r>
          </a:p>
          <a:p>
            <a:pPr eaLnBrk="1" hangingPunct="1"/>
            <a:r>
              <a:rPr lang="en-US" smtClean="0"/>
              <a:t>The layers are then stacked and secured in place with T-pins.</a:t>
            </a:r>
          </a:p>
          <a:p>
            <a:pPr eaLnBrk="1" hangingPunct="1"/>
            <a:r>
              <a:rPr lang="en-US" smtClean="0"/>
              <a:t>Blocks of plasticine are rolled out until a smooth surface of about 3mm is achieved.  The clay is draped over the 3-D contours and edges smoothed together.  </a:t>
            </a:r>
          </a:p>
          <a:p>
            <a:pPr eaLnBrk="1" hangingPunct="1"/>
            <a:r>
              <a:rPr lang="en-US" smtClean="0"/>
              <a:t>Final shaping is done with clay modeling tools.</a:t>
            </a:r>
          </a:p>
        </p:txBody>
      </p:sp>
      <p:sp>
        <p:nvSpPr>
          <p:cNvPr id="4" name="Slide Number Placeholder 3"/>
          <p:cNvSpPr>
            <a:spLocks noGrp="1"/>
          </p:cNvSpPr>
          <p:nvPr>
            <p:ph type="sldNum" sz="quarter" idx="5"/>
          </p:nvPr>
        </p:nvSpPr>
        <p:spPr/>
        <p:txBody>
          <a:bodyPr/>
          <a:lstStyle/>
          <a:p>
            <a:pPr>
              <a:defRPr/>
            </a:pPr>
            <a:fld id="{606BA134-BA2B-4B12-A347-B9C492BD42D6}" type="slidenum">
              <a:rPr lang="en-US" smtClean="0"/>
              <a:pPr>
                <a:defRPr/>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Fort Bragg is located in the sandhills region of North Carolina just west of Fayetteville.</a:t>
            </a:r>
          </a:p>
        </p:txBody>
      </p:sp>
      <p:sp>
        <p:nvSpPr>
          <p:cNvPr id="4" name="Slide Number Placeholder 3"/>
          <p:cNvSpPr>
            <a:spLocks noGrp="1"/>
          </p:cNvSpPr>
          <p:nvPr>
            <p:ph type="sldNum" sz="quarter" idx="5"/>
          </p:nvPr>
        </p:nvSpPr>
        <p:spPr/>
        <p:txBody>
          <a:bodyPr/>
          <a:lstStyle/>
          <a:p>
            <a:pPr>
              <a:defRPr/>
            </a:pPr>
            <a:fld id="{AA7576DC-4FE3-416F-AF40-9FF862D55351}"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hangingPunct="1">
              <a:defRPr/>
            </a:pPr>
            <a:r>
              <a:rPr lang="en-US" dirty="0" smtClean="0"/>
              <a:t>One of the modeled processes I will demonstrate is calculating erosion potential.  I want to give you a quick lesson on a method to calculate erosion potential.  The Universal Soil Loss Equation came out of Perdue and was published in 1954 by the Department of Agriculture.  The equation was designed to calculate soil loss potential in agricultural fields, but modelers have adapted it to other landscapes.</a:t>
            </a:r>
          </a:p>
          <a:p>
            <a:pPr eaLnBrk="1" hangingPunct="1">
              <a:defRPr/>
            </a:pPr>
            <a:r>
              <a:rPr lang="en-US" i="1" dirty="0" smtClean="0"/>
              <a:t>R</a:t>
            </a:r>
            <a:r>
              <a:rPr lang="en-US" dirty="0" smtClean="0"/>
              <a:t> represents a measure of the erosive force and intensity of rain in a normal year. The value was visually interpolated from an </a:t>
            </a:r>
            <a:r>
              <a:rPr lang="en-US" dirty="0" err="1" smtClean="0"/>
              <a:t>isoerodent</a:t>
            </a:r>
            <a:r>
              <a:rPr lang="en-US" dirty="0" smtClean="0"/>
              <a:t> map.</a:t>
            </a:r>
          </a:p>
          <a:p>
            <a:pPr eaLnBrk="1" hangingPunct="1">
              <a:defRPr/>
            </a:pPr>
            <a:r>
              <a:rPr lang="en-US" i="1" dirty="0" smtClean="0"/>
              <a:t>K</a:t>
            </a:r>
            <a:r>
              <a:rPr lang="en-US" dirty="0" smtClean="0"/>
              <a:t> is a measure of a soil’s susceptibility to erosion.  A spatially-variable </a:t>
            </a:r>
            <a:r>
              <a:rPr lang="en-US" i="1" dirty="0" smtClean="0"/>
              <a:t>K-factor</a:t>
            </a:r>
            <a:r>
              <a:rPr lang="en-US" dirty="0" smtClean="0"/>
              <a:t> raster map was created to more accurately assess soil loss potential.</a:t>
            </a:r>
          </a:p>
          <a:p>
            <a:pPr eaLnBrk="1" hangingPunct="1">
              <a:defRPr/>
            </a:pPr>
            <a:r>
              <a:rPr lang="en-US" i="1" dirty="0" smtClean="0"/>
              <a:t>LS</a:t>
            </a:r>
            <a:r>
              <a:rPr lang="en-US" dirty="0" smtClean="0"/>
              <a:t> represents the combined effect of slope length and slope steepness on erosion.</a:t>
            </a:r>
          </a:p>
          <a:p>
            <a:pPr eaLnBrk="1" hangingPunct="1">
              <a:defRPr/>
            </a:pPr>
            <a:r>
              <a:rPr lang="en-US" dirty="0" smtClean="0"/>
              <a:t>	</a:t>
            </a:r>
            <a:r>
              <a:rPr lang="en-US" i="1" dirty="0" smtClean="0"/>
              <a:t>U</a:t>
            </a:r>
            <a:r>
              <a:rPr lang="en-US" dirty="0" smtClean="0"/>
              <a:t> is the upslope area per unit width</a:t>
            </a:r>
          </a:p>
          <a:p>
            <a:pPr eaLnBrk="1" hangingPunct="1">
              <a:defRPr/>
            </a:pPr>
            <a:r>
              <a:rPr lang="en-US" dirty="0" smtClean="0"/>
              <a:t>	β is the slope angle in degrees</a:t>
            </a:r>
          </a:p>
          <a:p>
            <a:pPr eaLnBrk="1" hangingPunct="1">
              <a:defRPr/>
            </a:pPr>
            <a:r>
              <a:rPr lang="en-US" dirty="0" smtClean="0"/>
              <a:t>	22.1m is the length of the standard USLE plot</a:t>
            </a:r>
          </a:p>
          <a:p>
            <a:pPr eaLnBrk="1" hangingPunct="1">
              <a:defRPr/>
            </a:pPr>
            <a:r>
              <a:rPr lang="en-US" dirty="0" smtClean="0"/>
              <a:t>	0.09=9% is the slope of the standard USLE plot</a:t>
            </a:r>
          </a:p>
          <a:p>
            <a:pPr eaLnBrk="1" hangingPunct="1">
              <a:defRPr/>
            </a:pPr>
            <a:r>
              <a:rPr lang="en-US" dirty="0" smtClean="0"/>
              <a:t>	</a:t>
            </a:r>
            <a:r>
              <a:rPr lang="en-US" i="1" dirty="0" smtClean="0"/>
              <a:t>m</a:t>
            </a:r>
            <a:r>
              <a:rPr lang="en-US" dirty="0" smtClean="0"/>
              <a:t> and </a:t>
            </a:r>
            <a:r>
              <a:rPr lang="en-US" i="1" dirty="0" smtClean="0"/>
              <a:t>n</a:t>
            </a:r>
            <a:r>
              <a:rPr lang="en-US" dirty="0" smtClean="0"/>
              <a:t> are empirical constants</a:t>
            </a:r>
          </a:p>
          <a:p>
            <a:pPr eaLnBrk="1" hangingPunct="1">
              <a:defRPr/>
            </a:pPr>
            <a:r>
              <a:rPr lang="en-US" i="1" dirty="0" smtClean="0"/>
              <a:t>C</a:t>
            </a:r>
            <a:r>
              <a:rPr lang="en-US" dirty="0" smtClean="0"/>
              <a:t> accounts for the effects of ground cover on soil erosion</a:t>
            </a:r>
          </a:p>
          <a:p>
            <a:pPr eaLnBrk="1" hangingPunct="1">
              <a:defRPr/>
            </a:pPr>
            <a:r>
              <a:rPr lang="en-US" i="1" dirty="0" smtClean="0"/>
              <a:t>P</a:t>
            </a:r>
            <a:r>
              <a:rPr lang="en-US" dirty="0" smtClean="0"/>
              <a:t> accounts for erosion control effectiveness of landscape treatments such as contouring, terracing, and establishing sediment basins.</a:t>
            </a:r>
          </a:p>
          <a:p>
            <a:pPr eaLnBrk="1" hangingPunct="1">
              <a:defRPr/>
            </a:pPr>
            <a:endParaRPr lang="en-US" dirty="0" smtClean="0"/>
          </a:p>
          <a:p>
            <a:pPr eaLnBrk="1" hangingPunct="1">
              <a:defRPr/>
            </a:pPr>
            <a:endParaRPr lang="en-US" dirty="0" smtClean="0"/>
          </a:p>
          <a:p>
            <a:pPr eaLnBrk="1" hangingPunct="1">
              <a:defRPr/>
            </a:pPr>
            <a:endParaRPr lang="en-US" dirty="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FCB479CE-98B5-4F96-8B9E-0F07C33D475A}" type="slidenum">
              <a:rPr lang="en-US" sz="1200">
                <a:latin typeface="+mn-lt"/>
                <a:cs typeface="+mn-cs"/>
              </a:rPr>
              <a:pPr algn="r" fontAlgn="auto">
                <a:spcBef>
                  <a:spcPts val="0"/>
                </a:spcBef>
                <a:spcAft>
                  <a:spcPts val="0"/>
                </a:spcAft>
                <a:defRPr/>
              </a:pPr>
              <a:t>23</a:t>
            </a:fld>
            <a:endParaRPr lang="en-US" sz="1200">
              <a:latin typeface="+mn-lt"/>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a moment I will show you on the model how we move along through the process of setting it up, manipulating it and receiving the feedback. Talk</a:t>
            </a:r>
            <a:r>
              <a:rPr lang="en-US" baseline="0" dirty="0" smtClean="0"/>
              <a:t> about what we are going to do next.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Talk about that I already conducted the analysis in the lab and now we are going to show the feedback.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 made this </a:t>
            </a:r>
            <a:r>
              <a:rPr lang="en-US" dirty="0" err="1" smtClean="0"/>
              <a:t>TanGeoMS</a:t>
            </a:r>
            <a:r>
              <a:rPr lang="en-US" dirty="0" smtClean="0"/>
              <a:t> mobile station so the feedback loop can be shared in a variety of settings, rather than constraining all operations to a lab environment.</a:t>
            </a:r>
          </a:p>
          <a:p>
            <a:pPr eaLnBrk="1" hangingPunct="1"/>
            <a:endParaRPr lang="en-US" baseline="0" dirty="0" smtClean="0"/>
          </a:p>
          <a:p>
            <a:pPr eaLnBrk="1" hangingPunct="1"/>
            <a:r>
              <a:rPr lang="en-US" dirty="0" smtClean="0"/>
              <a:t>As we move into the model demonstration, don’t be too concerned about the erosion rates, but I will have them up on the main screen for your reference.</a:t>
            </a:r>
          </a:p>
          <a:p>
            <a:pPr eaLnBrk="1" hangingPunct="1"/>
            <a:r>
              <a:rPr lang="en-US" dirty="0" smtClean="0"/>
              <a:t>	</a:t>
            </a:r>
          </a:p>
        </p:txBody>
      </p:sp>
      <p:sp>
        <p:nvSpPr>
          <p:cNvPr id="4" name="Slide Number Placeholder 3"/>
          <p:cNvSpPr>
            <a:spLocks noGrp="1"/>
          </p:cNvSpPr>
          <p:nvPr>
            <p:ph type="sldNum" sz="quarter" idx="5"/>
          </p:nvPr>
        </p:nvSpPr>
        <p:spPr/>
        <p:txBody>
          <a:bodyPr/>
          <a:lstStyle/>
          <a:p>
            <a:pPr>
              <a:defRPr/>
            </a:pPr>
            <a:fld id="{4868EF71-E441-4AC8-8DC2-2E8D210F15F2}" type="slidenum">
              <a:rPr lang="en-US" smtClean="0"/>
              <a:pPr>
                <a:defRPr/>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B3FC377B-9E0F-4539-821A-0F388EB042D8}" type="slidenum">
              <a:rPr lang="en-US" smtClean="0"/>
              <a:pPr>
                <a:defRPr/>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TanGeoMS is being actively used in a research oriented environment and further enhancements to the hardware and software are required before it is capable for routine applications.   While this technology is currently being used to model natural processes, it has great potential to serve in other capacities.</a:t>
            </a:r>
          </a:p>
        </p:txBody>
      </p:sp>
      <p:sp>
        <p:nvSpPr>
          <p:cNvPr id="4" name="Slide Number Placeholder 3"/>
          <p:cNvSpPr>
            <a:spLocks noGrp="1"/>
          </p:cNvSpPr>
          <p:nvPr>
            <p:ph type="sldNum" sz="quarter" idx="5"/>
          </p:nvPr>
        </p:nvSpPr>
        <p:spPr/>
        <p:txBody>
          <a:bodyPr/>
          <a:lstStyle/>
          <a:p>
            <a:pPr>
              <a:defRPr/>
            </a:pPr>
            <a:fld id="{0C8C07AB-A43A-4939-91EA-1C0484D8C715}" type="slidenum">
              <a:rPr lang="en-US" smtClean="0"/>
              <a:pPr>
                <a:defRPr/>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Advancements to the TanGeoMS include exploration into the functionality of using a multi-scale digital model, a technique not currently used in this modeling approach. A one-meter resolution LIDAR dataset covering the entire 13km</a:t>
            </a:r>
            <a:r>
              <a:rPr lang="en-US" baseline="30000" smtClean="0"/>
              <a:t>2</a:t>
            </a:r>
            <a:r>
              <a:rPr lang="en-US" smtClean="0"/>
              <a:t> watershed equates to nearly one gigabyte of data to process for each simulation. </a:t>
            </a:r>
          </a:p>
          <a:p>
            <a:pPr eaLnBrk="1" hangingPunct="1"/>
            <a:r>
              <a:rPr lang="en-US" smtClean="0"/>
              <a:t>Essentially, TanGeoMS will scan and compute data from the high resolution physical model, concurrently accounting for lower resolution data from a “virtual landscape” in its calculations.   </a:t>
            </a:r>
          </a:p>
          <a:p>
            <a:pPr eaLnBrk="1" hangingPunct="1"/>
            <a:r>
              <a:rPr lang="en-US" smtClean="0"/>
              <a:t>A multi-scale model accomplishes two main objectives: 1) accounts for flow accumulation for the entire watershed; and 2) facilitates faster computation of flow accumulation.</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9AAAF035-C410-4AE4-B452-D57D4447C3FD}" type="slidenum">
              <a:rPr lang="en-US" smtClean="0"/>
              <a:pPr>
                <a:defRPr/>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This technology has great potential to be applied to military operational planning.  </a:t>
            </a:r>
          </a:p>
          <a:p>
            <a:pPr eaLnBrk="1" hangingPunct="1"/>
            <a:r>
              <a:rPr lang="en-US" smtClean="0"/>
              <a:t>The real-time feedback and collaborative nature of the method compliments the Military Decision-Making Process.</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CBCFED8D-B3B5-44E0-911E-BBA8F32D346F}" type="slidenum">
              <a:rPr lang="en-US" smtClean="0"/>
              <a:pPr>
                <a:defRPr/>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subject matter of this study came from a need by U.S. Army land managers at Fort Bragg who are interested in new methods to define environmental impact problems and to determine solutions in a collaborative environment. Preliminary results indicate that this planning and evaluation environment has the potential to significantly assist land managers in their efforts to quantify environmentally sensitive problems and to aid in the development of sustainable practices. </a:t>
            </a:r>
          </a:p>
        </p:txBody>
      </p:sp>
      <p:sp>
        <p:nvSpPr>
          <p:cNvPr id="4" name="Slide Number Placeholder 3"/>
          <p:cNvSpPr>
            <a:spLocks noGrp="1"/>
          </p:cNvSpPr>
          <p:nvPr>
            <p:ph type="sldNum" sz="quarter" idx="5"/>
          </p:nvPr>
        </p:nvSpPr>
        <p:spPr/>
        <p:txBody>
          <a:bodyPr/>
          <a:lstStyle/>
          <a:p>
            <a:pPr>
              <a:defRPr/>
            </a:pPr>
            <a:fld id="{131D0FFA-CBD7-4D3D-BAB7-320FC7C0070A}" type="slidenum">
              <a:rPr lang="en-US" smtClean="0"/>
              <a:pPr>
                <a:defRPr/>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learning potential resulting from the visualization capabilities of TanGeoMS is significant. </a:t>
            </a:r>
          </a:p>
          <a:p>
            <a:pPr eaLnBrk="1" hangingPunct="1"/>
            <a:r>
              <a:rPr lang="en-US" smtClean="0"/>
              <a:t>Students can benefit greatly from direct exposure to actual or virtual environments and presenting distributional relationships among spatial phenomena in an active and vivid manner can enhance student interest in learning geography.</a:t>
            </a:r>
          </a:p>
          <a:p>
            <a:pPr eaLnBrk="1" hangingPunct="1"/>
            <a:r>
              <a:rPr lang="en-US" smtClean="0"/>
              <a:t>TanGeoMS can enhance “spatial thinking” through its hands-on virtual environment in which students have the opportunity to gain a better understanding of relationships within spatial configurations.  This added level of perception (information) applied in a conventional classroom learning environment may promote students from having mere knowledge of spatial relationships to understanding them.</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178C330F-B86D-41E4-8375-3316A082339B}" type="slidenum">
              <a:rPr lang="en-US" smtClean="0"/>
              <a:pPr>
                <a:defRPr/>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defRPr/>
            </a:pPr>
            <a:r>
              <a:rPr lang="en-US" dirty="0" smtClean="0">
                <a:solidFill>
                  <a:schemeClr val="accent3">
                    <a:lumMod val="60000"/>
                    <a:lumOff val="40000"/>
                  </a:schemeClr>
                </a:solidFill>
              </a:rPr>
              <a:t>The design environment created by </a:t>
            </a:r>
            <a:r>
              <a:rPr lang="en-US" dirty="0" err="1" smtClean="0">
                <a:solidFill>
                  <a:schemeClr val="accent3">
                    <a:lumMod val="60000"/>
                    <a:lumOff val="40000"/>
                  </a:schemeClr>
                </a:solidFill>
              </a:rPr>
              <a:t>TanGeoMS</a:t>
            </a:r>
            <a:r>
              <a:rPr lang="en-US" dirty="0" smtClean="0">
                <a:solidFill>
                  <a:schemeClr val="accent3">
                    <a:lumMod val="60000"/>
                    <a:lumOff val="40000"/>
                  </a:schemeClr>
                </a:solidFill>
              </a:rPr>
              <a:t> greatly facilitates a collaborative effort amongst staffs with similar goals and objectives.  The real-time feedback provided by the system in a collaborative setting may equate to greater efficiency in the planning phase, equating to a faster response, or execution of the plan.  With further development, </a:t>
            </a:r>
            <a:r>
              <a:rPr lang="en-US" dirty="0" err="1" smtClean="0">
                <a:solidFill>
                  <a:schemeClr val="accent3">
                    <a:lumMod val="60000"/>
                    <a:lumOff val="40000"/>
                  </a:schemeClr>
                </a:solidFill>
              </a:rPr>
              <a:t>TanGeoMS</a:t>
            </a:r>
            <a:r>
              <a:rPr lang="en-US" dirty="0" smtClean="0">
                <a:solidFill>
                  <a:schemeClr val="accent3">
                    <a:lumMod val="60000"/>
                    <a:lumOff val="40000"/>
                  </a:schemeClr>
                </a:solidFill>
              </a:rPr>
              <a:t> can be launched from its research environment into the world to augment any team confronted with three-dimensional geospatial problems.</a:t>
            </a:r>
          </a:p>
        </p:txBody>
      </p:sp>
      <p:sp>
        <p:nvSpPr>
          <p:cNvPr id="4" name="Slide Number Placeholder 3"/>
          <p:cNvSpPr>
            <a:spLocks noGrp="1"/>
          </p:cNvSpPr>
          <p:nvPr>
            <p:ph type="sldNum" sz="quarter" idx="5"/>
          </p:nvPr>
        </p:nvSpPr>
        <p:spPr/>
        <p:txBody>
          <a:bodyPr/>
          <a:lstStyle/>
          <a:p>
            <a:pPr>
              <a:defRPr/>
            </a:pPr>
            <a:fld id="{D9A1B701-8B2F-4374-8838-A4D57A9147C6}" type="slidenum">
              <a:rPr lang="en-US" smtClean="0"/>
              <a:pPr>
                <a:defRPr/>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lnSpc>
                <a:spcPct val="170000"/>
              </a:lnSpc>
              <a:defRPr/>
            </a:pPr>
            <a:r>
              <a:rPr lang="en-US" dirty="0" smtClean="0">
                <a:solidFill>
                  <a:schemeClr val="accent3">
                    <a:lumMod val="60000"/>
                    <a:lumOff val="40000"/>
                  </a:schemeClr>
                </a:solidFill>
              </a:rPr>
              <a:t>Thank you for attending my presentation.</a:t>
            </a:r>
          </a:p>
          <a:p>
            <a:pPr eaLnBrk="1" hangingPunct="1">
              <a:lnSpc>
                <a:spcPct val="170000"/>
              </a:lnSpc>
              <a:defRPr/>
            </a:pPr>
            <a:r>
              <a:rPr lang="en-US" dirty="0" smtClean="0">
                <a:solidFill>
                  <a:schemeClr val="accent3">
                    <a:lumMod val="60000"/>
                    <a:lumOff val="40000"/>
                  </a:schemeClr>
                </a:solidFill>
              </a:rPr>
              <a:t>I will now field your questions.</a:t>
            </a:r>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E1C84AA9-F545-460F-B192-69BB1632851C}" type="slidenum">
              <a:rPr lang="en-US" smtClean="0"/>
              <a:pPr>
                <a:defRPr/>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Falcon Airstrip is a training area in the north-central portion of Fort Bragg, North Carolina with a high volume of military vehicle and aircraft use. </a:t>
            </a:r>
          </a:p>
        </p:txBody>
      </p:sp>
      <p:sp>
        <p:nvSpPr>
          <p:cNvPr id="4" name="Slide Number Placeholder 3"/>
          <p:cNvSpPr>
            <a:spLocks noGrp="1"/>
          </p:cNvSpPr>
          <p:nvPr>
            <p:ph type="sldNum" sz="quarter" idx="5"/>
          </p:nvPr>
        </p:nvSpPr>
        <p:spPr/>
        <p:txBody>
          <a:bodyPr/>
          <a:lstStyle/>
          <a:p>
            <a:pPr>
              <a:defRPr/>
            </a:pPr>
            <a:fld id="{F3EEF3C3-1895-4572-B797-72D3D9090CDF}"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dirt air strip and dirt roads are highly susceptible to erosion, caused by rainfall runoff, by heavy vehicular traffic, and by the forceful downdraft from helicopter rotors displacing loose soil.</a:t>
            </a:r>
          </a:p>
          <a:p>
            <a:pPr eaLnBrk="1" hangingPunct="1"/>
            <a:r>
              <a:rPr lang="en-US" smtClean="0"/>
              <a:t>Just by looking at the aerial photography, you can see all the bare soil, particularly on the airstrip and the dirt roads. </a:t>
            </a:r>
          </a:p>
          <a:p>
            <a:pPr eaLnBrk="1" hangingPunct="1"/>
            <a:r>
              <a:rPr lang="en-US" smtClean="0"/>
              <a:t>Make a mental note of the helicopters and vehicles on the airstrip.</a:t>
            </a:r>
          </a:p>
          <a:p>
            <a:pPr eaLnBrk="1" hangingPunct="1"/>
            <a:r>
              <a:rPr lang="en-US" smtClean="0"/>
              <a:t>The airstrip is contained within a watershed that is 13 square kilometers.</a:t>
            </a:r>
          </a:p>
        </p:txBody>
      </p:sp>
      <p:sp>
        <p:nvSpPr>
          <p:cNvPr id="4" name="Slide Number Placeholder 3"/>
          <p:cNvSpPr>
            <a:spLocks noGrp="1"/>
          </p:cNvSpPr>
          <p:nvPr>
            <p:ph type="sldNum" sz="quarter" idx="5"/>
          </p:nvPr>
        </p:nvSpPr>
        <p:spPr/>
        <p:txBody>
          <a:bodyPr/>
          <a:lstStyle/>
          <a:p>
            <a:pPr>
              <a:defRPr/>
            </a:pPr>
            <a:fld id="{6E6EFB39-2E48-4548-BF0A-3DE3E18DD651}"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One might suspect that there are some environmental problems just by reviewing some remote sensing products.  This site is of particular interest to the land managers at Fort Bragg, so I chose it as my study site.</a:t>
            </a:r>
          </a:p>
        </p:txBody>
      </p:sp>
      <p:sp>
        <p:nvSpPr>
          <p:cNvPr id="4" name="Slide Number Placeholder 3"/>
          <p:cNvSpPr>
            <a:spLocks noGrp="1"/>
          </p:cNvSpPr>
          <p:nvPr>
            <p:ph type="sldNum" sz="quarter" idx="5"/>
          </p:nvPr>
        </p:nvSpPr>
        <p:spPr/>
        <p:txBody>
          <a:bodyPr/>
          <a:lstStyle/>
          <a:p>
            <a:pPr>
              <a:defRPr/>
            </a:pPr>
            <a:fld id="{73D23B90-FC1A-4587-A223-456D00A86B9F}"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As we zoom in to the study site, you may first notice how devoid the area is of ground cover.  Take a closer look and quite noticeable is this large gully…the biggest erosion concern in this area.</a:t>
            </a:r>
          </a:p>
        </p:txBody>
      </p:sp>
      <p:sp>
        <p:nvSpPr>
          <p:cNvPr id="4" name="Slide Number Placeholder 3"/>
          <p:cNvSpPr>
            <a:spLocks noGrp="1"/>
          </p:cNvSpPr>
          <p:nvPr>
            <p:ph type="sldNum" sz="quarter" idx="5"/>
          </p:nvPr>
        </p:nvSpPr>
        <p:spPr/>
        <p:txBody>
          <a:bodyPr/>
          <a:lstStyle/>
          <a:p>
            <a:pPr>
              <a:defRPr/>
            </a:pPr>
            <a:fld id="{0CEB53FA-6ECD-463F-9BBF-EA29C47642E2}"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Exacerbating the problem is this drain pipe running under the road that concentrates flow into the gully.</a:t>
            </a:r>
          </a:p>
        </p:txBody>
      </p:sp>
      <p:sp>
        <p:nvSpPr>
          <p:cNvPr id="4" name="Slide Number Placeholder 3"/>
          <p:cNvSpPr>
            <a:spLocks noGrp="1"/>
          </p:cNvSpPr>
          <p:nvPr>
            <p:ph type="sldNum" sz="quarter" idx="5"/>
          </p:nvPr>
        </p:nvSpPr>
        <p:spPr/>
        <p:txBody>
          <a:bodyPr/>
          <a:lstStyle/>
          <a:p>
            <a:pPr>
              <a:defRPr/>
            </a:pPr>
            <a:fld id="{E88740F6-244A-421D-8654-1D19ADAE9573}"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Even on a dry day, it is apparent that rainfall runoff accumulates around the drain inlet.</a:t>
            </a:r>
          </a:p>
          <a:p>
            <a:pPr eaLnBrk="1" hangingPunct="1"/>
            <a:r>
              <a:rPr lang="en-US" smtClean="0"/>
              <a:t>This small gully along the road is representative of the gully erosion in and around the airstrip.</a:t>
            </a:r>
          </a:p>
        </p:txBody>
      </p:sp>
      <p:sp>
        <p:nvSpPr>
          <p:cNvPr id="4" name="Slide Number Placeholder 3"/>
          <p:cNvSpPr>
            <a:spLocks noGrp="1"/>
          </p:cNvSpPr>
          <p:nvPr>
            <p:ph type="sldNum" sz="quarter" idx="5"/>
          </p:nvPr>
        </p:nvSpPr>
        <p:spPr/>
        <p:txBody>
          <a:bodyPr/>
          <a:lstStyle/>
          <a:p>
            <a:pPr>
              <a:defRPr/>
            </a:pPr>
            <a:fld id="{AAFB6516-5A57-443D-ACEF-218CCF7D1906}"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gully extends over 200 meters in length, is 33 meters wide at its widest and has depths up to four meters.</a:t>
            </a:r>
          </a:p>
          <a:p>
            <a:pPr eaLnBrk="1" hangingPunct="1"/>
            <a:r>
              <a:rPr lang="en-US" smtClean="0"/>
              <a:t>The concentrated flow generated in this gully carries sediment along its path until it deposits in the wetland.</a:t>
            </a:r>
          </a:p>
        </p:txBody>
      </p:sp>
      <p:sp>
        <p:nvSpPr>
          <p:cNvPr id="4" name="Slide Number Placeholder 3"/>
          <p:cNvSpPr>
            <a:spLocks noGrp="1"/>
          </p:cNvSpPr>
          <p:nvPr>
            <p:ph type="sldNum" sz="quarter" idx="5"/>
          </p:nvPr>
        </p:nvSpPr>
        <p:spPr/>
        <p:txBody>
          <a:bodyPr/>
          <a:lstStyle/>
          <a:p>
            <a:pPr>
              <a:defRPr/>
            </a:pPr>
            <a:fld id="{20CC92C9-F5C4-4D44-A177-AD3DF0DB4A6D}"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3C4AAC8-4B48-4166-969F-20FD8432602B}" type="datetimeFigureOut">
              <a:rPr lang="en-US"/>
              <a:pPr>
                <a:defRPr/>
              </a:pPr>
              <a:t>5/3/2010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ACF2F1-D5EF-4CF4-8549-344689396CD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6D6204-8D52-4694-BA8E-0EDC74CF910F}" type="datetimeFigureOut">
              <a:rPr lang="en-US"/>
              <a:pPr>
                <a:defRPr/>
              </a:pPr>
              <a:t>5/3/2010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DE1CA3-EB92-4ACC-8BBE-180A6E2FA38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F97113-4428-48D5-A933-B6E0B57D44E0}" type="datetimeFigureOut">
              <a:rPr lang="en-US"/>
              <a:pPr>
                <a:defRPr/>
              </a:pPr>
              <a:t>5/3/2010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7AE47C-3FA7-489E-8678-A069889317B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430DE3-14AD-444D-BD6A-AE5B5A205FCD}" type="datetimeFigureOut">
              <a:rPr lang="en-US"/>
              <a:pPr>
                <a:defRPr/>
              </a:pPr>
              <a:t>5/3/2010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AFCA5A-871F-4850-989E-2389E07831D2}"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579C7FB-6952-4CA8-9750-4BFE6359B49D}" type="datetimeFigureOut">
              <a:rPr lang="en-US"/>
              <a:pPr>
                <a:defRPr/>
              </a:pPr>
              <a:t>5/3/2010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791794-C00F-4AA2-A804-969D3E53645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BF654C5-ECBA-4B6C-B61F-A7B80C27B338}" type="datetimeFigureOut">
              <a:rPr lang="en-US"/>
              <a:pPr>
                <a:defRPr/>
              </a:pPr>
              <a:t>5/3/2010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58BD6D-45E1-415F-B368-1DB7AE04145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971CD19-0AEF-4CC3-815C-537C224EE3C1}" type="datetimeFigureOut">
              <a:rPr lang="en-US"/>
              <a:pPr>
                <a:defRPr/>
              </a:pPr>
              <a:t>5/3/2010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B279DE4-BB9F-4A45-AB6E-283A5DD01C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F5DD91-55EB-4188-A924-D5F27816E54C}" type="datetimeFigureOut">
              <a:rPr lang="en-US"/>
              <a:pPr>
                <a:defRPr/>
              </a:pPr>
              <a:t>5/3/2010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4BDDB5F-E693-4DF1-9F77-08A9C9063C9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45349D-ECB7-440B-A688-84E850E14E56}" type="datetimeFigureOut">
              <a:rPr lang="en-US"/>
              <a:pPr>
                <a:defRPr/>
              </a:pPr>
              <a:t>5/3/2010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07D7DCD-66F3-4A1F-987B-399F7F9EC1B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C521C0-13F1-41D7-8463-A9BA3A850D26}" type="datetimeFigureOut">
              <a:rPr lang="en-US"/>
              <a:pPr>
                <a:defRPr/>
              </a:pPr>
              <a:t>5/3/2010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FA5B3B-7695-4FC2-934A-21D1CB596E7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6FE2F7-E595-4679-842C-C3367CFBDA47}" type="datetimeFigureOut">
              <a:rPr lang="en-US"/>
              <a:pPr>
                <a:defRPr/>
              </a:pPr>
              <a:t>5/3/2010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B00250F-964C-48D6-93C1-F81FEA90BD9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AD893EF-0E34-429B-BE1F-5C14DBCD9848}" type="datetimeFigureOut">
              <a:rPr lang="en-US"/>
              <a:pPr>
                <a:defRPr/>
              </a:pPr>
              <a:t>5/3/2010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905CD16-FD28-4939-AB2F-718BC3D6B39F}" type="slidenum">
              <a:rPr lang="en-US" smtClean="0"/>
              <a:pPr>
                <a:defRPr/>
              </a:pPr>
              <a:t>‹#›</a:t>
            </a:fld>
            <a:r>
              <a:rPr lang="en-US" dirty="0" smtClean="0"/>
              <a:t> of </a:t>
            </a:r>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hyperlink" Target="tg1bak2_ed4_1min640.mov"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wmf"/></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rtlCol="0">
            <a:normAutofit fontScale="90000"/>
          </a:bodyPr>
          <a:lstStyle/>
          <a:p>
            <a:pPr eaLnBrk="1" fontAlgn="auto" hangingPunct="1">
              <a:spcAft>
                <a:spcPts val="0"/>
              </a:spcAft>
              <a:defRPr/>
            </a:pPr>
            <a:r>
              <a:rPr lang="en-GB" b="1" dirty="0" smtClean="0">
                <a:solidFill>
                  <a:srgbClr val="000066"/>
                </a:solidFill>
              </a:rPr>
              <a:t>The Application of Tangible Geospatial </a:t>
            </a:r>
            <a:br>
              <a:rPr lang="en-GB" b="1" dirty="0" smtClean="0">
                <a:solidFill>
                  <a:srgbClr val="000066"/>
                </a:solidFill>
              </a:rPr>
            </a:br>
            <a:r>
              <a:rPr lang="en-GB" b="1" dirty="0" err="1" smtClean="0">
                <a:solidFill>
                  <a:srgbClr val="000066"/>
                </a:solidFill>
              </a:rPr>
              <a:t>Modeling</a:t>
            </a:r>
            <a:r>
              <a:rPr lang="en-GB" b="1" dirty="0" smtClean="0">
                <a:solidFill>
                  <a:srgbClr val="000066"/>
                </a:solidFill>
              </a:rPr>
              <a:t> to Facilitate Sustainable Land Management Decisions</a:t>
            </a:r>
            <a:endParaRPr lang="en-US" b="1" dirty="0" smtClean="0"/>
          </a:p>
        </p:txBody>
      </p:sp>
      <p:sp>
        <p:nvSpPr>
          <p:cNvPr id="3" name="Subtitle 2"/>
          <p:cNvSpPr>
            <a:spLocks noGrp="1"/>
          </p:cNvSpPr>
          <p:nvPr>
            <p:ph type="subTitle" idx="1"/>
          </p:nvPr>
        </p:nvSpPr>
        <p:spPr>
          <a:xfrm>
            <a:off x="1371600" y="3429000"/>
            <a:ext cx="6400800" cy="2743200"/>
          </a:xfrm>
        </p:spPr>
        <p:txBody>
          <a:bodyPr rtlCol="0">
            <a:normAutofit fontScale="55000" lnSpcReduction="20000"/>
          </a:bodyPr>
          <a:lstStyle/>
          <a:p>
            <a:pPr eaLnBrk="1" fontAlgn="auto" hangingPunct="1">
              <a:lnSpc>
                <a:spcPct val="120000"/>
              </a:lnSpc>
              <a:spcAft>
                <a:spcPts val="0"/>
              </a:spcAft>
              <a:buFont typeface="Arial" pitchFamily="34" charset="0"/>
              <a:buNone/>
              <a:defRPr/>
            </a:pPr>
            <a:r>
              <a:rPr lang="en-US" b="1" dirty="0" smtClean="0">
                <a:solidFill>
                  <a:schemeClr val="tx1"/>
                </a:solidFill>
              </a:rPr>
              <a:t>A Project Presentation By: Brent D. </a:t>
            </a:r>
            <a:r>
              <a:rPr lang="en-US" b="1" dirty="0" err="1" smtClean="0">
                <a:solidFill>
                  <a:schemeClr val="tx1"/>
                </a:solidFill>
              </a:rPr>
              <a:t>Fogleman</a:t>
            </a:r>
            <a:endParaRPr lang="en-US" b="1" dirty="0" smtClean="0">
              <a:solidFill>
                <a:schemeClr val="tx1"/>
              </a:solidFill>
            </a:endParaRPr>
          </a:p>
          <a:p>
            <a:pPr eaLnBrk="1" fontAlgn="auto" hangingPunct="1">
              <a:lnSpc>
                <a:spcPct val="120000"/>
              </a:lnSpc>
              <a:spcAft>
                <a:spcPts val="0"/>
              </a:spcAft>
              <a:buFont typeface="Arial" pitchFamily="34" charset="0"/>
              <a:buNone/>
              <a:defRPr/>
            </a:pPr>
            <a:r>
              <a:rPr lang="en-US" b="1" dirty="0" smtClean="0">
                <a:solidFill>
                  <a:schemeClr val="tx1"/>
                </a:solidFill>
              </a:rPr>
              <a:t>In partial fulfillment of the requirements for the degree of Master of</a:t>
            </a:r>
          </a:p>
          <a:p>
            <a:pPr eaLnBrk="1" fontAlgn="auto" hangingPunct="1">
              <a:lnSpc>
                <a:spcPct val="120000"/>
              </a:lnSpc>
              <a:spcAft>
                <a:spcPts val="0"/>
              </a:spcAft>
              <a:buFont typeface="Arial" pitchFamily="34" charset="0"/>
              <a:buNone/>
              <a:defRPr/>
            </a:pPr>
            <a:r>
              <a:rPr lang="en-US" b="1" dirty="0" smtClean="0">
                <a:solidFill>
                  <a:schemeClr val="tx1"/>
                </a:solidFill>
              </a:rPr>
              <a:t>Geospatial Information Science and Technology</a:t>
            </a:r>
          </a:p>
          <a:p>
            <a:pPr eaLnBrk="1" fontAlgn="auto" hangingPunct="1">
              <a:lnSpc>
                <a:spcPct val="120000"/>
              </a:lnSpc>
              <a:spcAft>
                <a:spcPts val="0"/>
              </a:spcAft>
              <a:buFont typeface="Arial" pitchFamily="34" charset="0"/>
              <a:buNone/>
              <a:defRPr/>
            </a:pPr>
            <a:endParaRPr lang="en-US" b="1" dirty="0" smtClean="0">
              <a:solidFill>
                <a:schemeClr val="tx1"/>
              </a:solidFill>
            </a:endParaRPr>
          </a:p>
          <a:p>
            <a:pPr eaLnBrk="1" fontAlgn="auto" hangingPunct="1">
              <a:lnSpc>
                <a:spcPct val="120000"/>
              </a:lnSpc>
              <a:spcAft>
                <a:spcPts val="0"/>
              </a:spcAft>
              <a:defRPr/>
            </a:pPr>
            <a:r>
              <a:rPr lang="en-US" b="1" dirty="0" smtClean="0">
                <a:solidFill>
                  <a:schemeClr val="tx1"/>
                </a:solidFill>
              </a:rPr>
              <a:t>Advisor: Dr. Hugh Devine</a:t>
            </a:r>
          </a:p>
          <a:p>
            <a:pPr eaLnBrk="1" fontAlgn="auto" hangingPunct="1">
              <a:lnSpc>
                <a:spcPct val="120000"/>
              </a:lnSpc>
              <a:spcAft>
                <a:spcPts val="0"/>
              </a:spcAft>
              <a:buFont typeface="Arial" pitchFamily="34" charset="0"/>
              <a:buNone/>
              <a:defRPr/>
            </a:pPr>
            <a:r>
              <a:rPr lang="en-US" b="1" dirty="0" smtClean="0">
                <a:solidFill>
                  <a:schemeClr val="tx1"/>
                </a:solidFill>
              </a:rPr>
              <a:t>With support from:</a:t>
            </a:r>
          </a:p>
          <a:p>
            <a:pPr eaLnBrk="1" fontAlgn="auto" hangingPunct="1">
              <a:lnSpc>
                <a:spcPct val="120000"/>
              </a:lnSpc>
              <a:spcAft>
                <a:spcPts val="0"/>
              </a:spcAft>
              <a:defRPr/>
            </a:pPr>
            <a:r>
              <a:rPr lang="en-US" b="1" dirty="0" smtClean="0">
                <a:solidFill>
                  <a:schemeClr val="tx1"/>
                </a:solidFill>
              </a:rPr>
              <a:t>Dr. Helena </a:t>
            </a:r>
            <a:r>
              <a:rPr lang="en-US" b="1" dirty="0" err="1" smtClean="0">
                <a:solidFill>
                  <a:schemeClr val="tx1"/>
                </a:solidFill>
              </a:rPr>
              <a:t>Mitasova</a:t>
            </a:r>
            <a:r>
              <a:rPr lang="en-US" b="1" dirty="0" smtClean="0">
                <a:solidFill>
                  <a:schemeClr val="tx1"/>
                </a:solidFill>
              </a:rPr>
              <a:t> and Dr. Heather Cheshire</a:t>
            </a:r>
          </a:p>
          <a:p>
            <a:pPr eaLnBrk="1" fontAlgn="auto" hangingPunct="1">
              <a:lnSpc>
                <a:spcPct val="120000"/>
              </a:lnSpc>
              <a:spcAft>
                <a:spcPts val="0"/>
              </a:spcAft>
              <a:buFont typeface="Arial" pitchFamily="34" charset="0"/>
              <a:buNone/>
              <a:defRPr/>
            </a:pPr>
            <a:endParaRPr lang="en-US" b="1" dirty="0" smtClean="0">
              <a:solidFill>
                <a:schemeClr val="tx1"/>
              </a:solidFill>
            </a:endParaRPr>
          </a:p>
        </p:txBody>
      </p:sp>
      <p:sp>
        <p:nvSpPr>
          <p:cNvPr id="14339" name="TextBox 3"/>
          <p:cNvSpPr txBox="1">
            <a:spLocks noChangeArrowheads="1"/>
          </p:cNvSpPr>
          <p:nvPr/>
        </p:nvSpPr>
        <p:spPr bwMode="auto">
          <a:xfrm>
            <a:off x="0" y="6483350"/>
            <a:ext cx="7467600" cy="368300"/>
          </a:xfrm>
          <a:prstGeom prst="rect">
            <a:avLst/>
          </a:prstGeom>
          <a:solidFill>
            <a:srgbClr val="FF0000"/>
          </a:solidFill>
          <a:ln w="9525">
            <a:solidFill>
              <a:srgbClr val="FF0000"/>
            </a:solidFill>
            <a:miter lim="800000"/>
            <a:headEnd/>
            <a:tailEnd/>
          </a:ln>
        </p:spPr>
        <p:txBody>
          <a:bodyPr>
            <a:spAutoFit/>
          </a:bodyPr>
          <a:lstStyle/>
          <a:p>
            <a:r>
              <a:rPr lang="en-US" b="1">
                <a:solidFill>
                  <a:schemeClr val="bg1"/>
                </a:solidFill>
              </a:rPr>
              <a:t>NC STATE </a:t>
            </a:r>
            <a:r>
              <a:rPr lang="en-US">
                <a:solidFill>
                  <a:schemeClr val="bg1"/>
                </a:solidFill>
              </a:rPr>
              <a:t>UNIVERSITY</a:t>
            </a:r>
          </a:p>
        </p:txBody>
      </p:sp>
      <p:sp>
        <p:nvSpPr>
          <p:cNvPr id="5" name="Rectangle 4"/>
          <p:cNvSpPr/>
          <p:nvPr/>
        </p:nvSpPr>
        <p:spPr>
          <a:xfrm>
            <a:off x="7467600" y="6483350"/>
            <a:ext cx="1676400"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2"/>
          <p:cNvSpPr>
            <a:spLocks noGrp="1"/>
          </p:cNvSpPr>
          <p:nvPr>
            <p:ph type="title"/>
          </p:nvPr>
        </p:nvSpPr>
        <p:spPr/>
        <p:txBody>
          <a:bodyPr/>
          <a:lstStyle/>
          <a:p>
            <a:pPr eaLnBrk="1" hangingPunct="1"/>
            <a:r>
              <a:rPr lang="en-US" dirty="0" smtClean="0"/>
              <a:t>Erosion Examples</a:t>
            </a:r>
          </a:p>
        </p:txBody>
      </p:sp>
      <p:pic>
        <p:nvPicPr>
          <p:cNvPr id="33796" name="Picture 5" descr="DSC01138.JPG"/>
          <p:cNvPicPr>
            <a:picLocks noChangeAspect="1"/>
          </p:cNvPicPr>
          <p:nvPr/>
        </p:nvPicPr>
        <p:blipFill>
          <a:blip r:embed="rId3"/>
          <a:srcRect/>
          <a:stretch>
            <a:fillRect/>
          </a:stretch>
        </p:blipFill>
        <p:spPr bwMode="auto">
          <a:xfrm>
            <a:off x="304800" y="3729038"/>
            <a:ext cx="3962400" cy="2971799"/>
          </a:xfrm>
          <a:prstGeom prst="rect">
            <a:avLst/>
          </a:prstGeom>
          <a:noFill/>
          <a:ln w="9525">
            <a:noFill/>
            <a:miter lim="800000"/>
            <a:headEnd/>
            <a:tailEnd/>
          </a:ln>
        </p:spPr>
      </p:pic>
      <p:pic>
        <p:nvPicPr>
          <p:cNvPr id="33797" name="Picture 6" descr="DSC01122.JPG"/>
          <p:cNvPicPr>
            <a:picLocks noChangeAspect="1"/>
          </p:cNvPicPr>
          <p:nvPr/>
        </p:nvPicPr>
        <p:blipFill>
          <a:blip r:embed="rId4"/>
          <a:srcRect/>
          <a:stretch>
            <a:fillRect/>
          </a:stretch>
        </p:blipFill>
        <p:spPr bwMode="auto">
          <a:xfrm>
            <a:off x="4495800" y="1848410"/>
            <a:ext cx="4343400" cy="3256990"/>
          </a:xfrm>
          <a:prstGeom prst="rect">
            <a:avLst/>
          </a:prstGeom>
          <a:noFill/>
          <a:ln w="9525">
            <a:noFill/>
            <a:miter lim="800000"/>
            <a:headEnd/>
            <a:tailEnd/>
          </a:ln>
        </p:spPr>
      </p:pic>
      <p:pic>
        <p:nvPicPr>
          <p:cNvPr id="13" name="Content Placeholder 5" descr="aoi9551_ortho2.png"/>
          <p:cNvPicPr>
            <a:picLocks noChangeAspect="1"/>
          </p:cNvPicPr>
          <p:nvPr/>
        </p:nvPicPr>
        <p:blipFill>
          <a:blip r:embed="rId5"/>
          <a:srcRect/>
          <a:stretch>
            <a:fillRect/>
          </a:stretch>
        </p:blipFill>
        <p:spPr>
          <a:xfrm>
            <a:off x="533400" y="1219200"/>
            <a:ext cx="2819400" cy="2020570"/>
          </a:xfrm>
          <a:prstGeom prst="rect">
            <a:avLst/>
          </a:prstGeom>
        </p:spPr>
      </p:pic>
      <p:sp>
        <p:nvSpPr>
          <p:cNvPr id="16" name="Text Box 12"/>
          <p:cNvSpPr txBox="1">
            <a:spLocks noChangeArrowheads="1"/>
          </p:cNvSpPr>
          <p:nvPr/>
        </p:nvSpPr>
        <p:spPr bwMode="auto">
          <a:xfrm>
            <a:off x="2133600" y="3352800"/>
            <a:ext cx="351378" cy="369332"/>
          </a:xfrm>
          <a:prstGeom prst="rect">
            <a:avLst/>
          </a:prstGeom>
          <a:noFill/>
          <a:ln w="9525">
            <a:noFill/>
            <a:miter lim="800000"/>
            <a:headEnd/>
            <a:tailEnd/>
          </a:ln>
          <a:effectLst/>
        </p:spPr>
        <p:txBody>
          <a:bodyPr wrap="none">
            <a:spAutoFit/>
          </a:bodyPr>
          <a:lstStyle/>
          <a:p>
            <a:r>
              <a:rPr lang="en-US" b="1" dirty="0" smtClean="0"/>
              <a:t>C</a:t>
            </a:r>
            <a:endParaRPr lang="en-US" b="1" dirty="0"/>
          </a:p>
        </p:txBody>
      </p:sp>
      <p:sp>
        <p:nvSpPr>
          <p:cNvPr id="17" name="Text Box 13"/>
          <p:cNvSpPr txBox="1">
            <a:spLocks noChangeArrowheads="1"/>
          </p:cNvSpPr>
          <p:nvPr/>
        </p:nvSpPr>
        <p:spPr bwMode="auto">
          <a:xfrm>
            <a:off x="6477000" y="1430336"/>
            <a:ext cx="378241" cy="369332"/>
          </a:xfrm>
          <a:prstGeom prst="rect">
            <a:avLst/>
          </a:prstGeom>
          <a:noFill/>
          <a:ln w="9525">
            <a:noFill/>
            <a:miter lim="800000"/>
            <a:headEnd/>
            <a:tailEnd/>
          </a:ln>
          <a:effectLst/>
        </p:spPr>
        <p:txBody>
          <a:bodyPr wrap="square">
            <a:spAutoFit/>
          </a:bodyPr>
          <a:lstStyle/>
          <a:p>
            <a:r>
              <a:rPr lang="en-US" b="1" dirty="0" smtClean="0"/>
              <a:t>D</a:t>
            </a:r>
            <a:endParaRPr lang="en-US" b="1" dirty="0"/>
          </a:p>
        </p:txBody>
      </p:sp>
      <p:sp>
        <p:nvSpPr>
          <p:cNvPr id="18" name="Text Box 11"/>
          <p:cNvSpPr txBox="1">
            <a:spLocks noChangeArrowheads="1"/>
          </p:cNvSpPr>
          <p:nvPr/>
        </p:nvSpPr>
        <p:spPr bwMode="auto">
          <a:xfrm>
            <a:off x="1371600" y="2057400"/>
            <a:ext cx="381000" cy="366712"/>
          </a:xfrm>
          <a:prstGeom prst="rect">
            <a:avLst/>
          </a:prstGeom>
          <a:noFill/>
          <a:ln w="9525">
            <a:noFill/>
            <a:miter lim="800000"/>
            <a:headEnd/>
            <a:tailEnd/>
          </a:ln>
          <a:effectLst/>
        </p:spPr>
        <p:txBody>
          <a:bodyPr wrap="square">
            <a:spAutoFit/>
          </a:bodyPr>
          <a:lstStyle/>
          <a:p>
            <a:pPr>
              <a:spcBef>
                <a:spcPct val="50000"/>
              </a:spcBef>
            </a:pPr>
            <a:r>
              <a:rPr lang="en-US" b="1" dirty="0" smtClean="0">
                <a:solidFill>
                  <a:srgbClr val="FFFF00"/>
                </a:solidFill>
                <a:effectLst>
                  <a:outerShdw blurRad="38100" dist="38100" dir="2700000" algn="tl">
                    <a:srgbClr val="000000">
                      <a:alpha val="43137"/>
                    </a:srgbClr>
                  </a:outerShdw>
                </a:effectLst>
              </a:rPr>
              <a:t>C</a:t>
            </a:r>
            <a:endParaRPr lang="en-US" b="1" dirty="0">
              <a:solidFill>
                <a:srgbClr val="FFFF00"/>
              </a:solidFill>
              <a:effectLst>
                <a:outerShdw blurRad="38100" dist="38100" dir="2700000" algn="tl">
                  <a:srgbClr val="000000">
                    <a:alpha val="43137"/>
                  </a:srgbClr>
                </a:outerShdw>
              </a:effectLst>
            </a:endParaRPr>
          </a:p>
        </p:txBody>
      </p:sp>
      <p:sp>
        <p:nvSpPr>
          <p:cNvPr id="19" name="Text Box 11"/>
          <p:cNvSpPr txBox="1">
            <a:spLocks noChangeArrowheads="1"/>
          </p:cNvSpPr>
          <p:nvPr/>
        </p:nvSpPr>
        <p:spPr bwMode="auto">
          <a:xfrm>
            <a:off x="1219200" y="1600200"/>
            <a:ext cx="381000" cy="366712"/>
          </a:xfrm>
          <a:prstGeom prst="rect">
            <a:avLst/>
          </a:prstGeom>
          <a:noFill/>
          <a:ln w="9525">
            <a:noFill/>
            <a:miter lim="800000"/>
            <a:headEnd/>
            <a:tailEnd/>
          </a:ln>
          <a:effectLst/>
        </p:spPr>
        <p:txBody>
          <a:bodyPr wrap="square">
            <a:spAutoFit/>
          </a:bodyPr>
          <a:lstStyle/>
          <a:p>
            <a:pPr>
              <a:spcBef>
                <a:spcPct val="50000"/>
              </a:spcBef>
            </a:pPr>
            <a:r>
              <a:rPr lang="en-US" b="1" dirty="0" smtClean="0">
                <a:solidFill>
                  <a:srgbClr val="FFFF00"/>
                </a:solidFill>
                <a:effectLst>
                  <a:outerShdw blurRad="38100" dist="38100" dir="2700000" algn="tl">
                    <a:srgbClr val="000000">
                      <a:alpha val="43137"/>
                    </a:srgbClr>
                  </a:outerShdw>
                </a:effectLst>
              </a:rPr>
              <a:t>D</a:t>
            </a:r>
            <a:endParaRPr lang="en-US"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sz="4000" dirty="0" smtClean="0"/>
              <a:t>Gully Erosion</a:t>
            </a:r>
            <a:endParaRPr lang="en-US" sz="4000" b="1" dirty="0" smtClean="0">
              <a:solidFill>
                <a:srgbClr val="002060"/>
              </a:solidFill>
            </a:endParaRPr>
          </a:p>
        </p:txBody>
      </p:sp>
      <p:pic>
        <p:nvPicPr>
          <p:cNvPr id="35842" name="Content Placeholder 3" descr="DSC01128.JPG"/>
          <p:cNvPicPr>
            <a:picLocks noChangeAspect="1"/>
          </p:cNvPicPr>
          <p:nvPr/>
        </p:nvPicPr>
        <p:blipFill>
          <a:blip r:embed="rId3"/>
          <a:srcRect/>
          <a:stretch>
            <a:fillRect/>
          </a:stretch>
        </p:blipFill>
        <p:spPr bwMode="auto">
          <a:xfrm>
            <a:off x="1014412" y="1635125"/>
            <a:ext cx="2970213" cy="2227263"/>
          </a:xfrm>
          <a:prstGeom prst="rect">
            <a:avLst/>
          </a:prstGeom>
          <a:noFill/>
          <a:ln w="9525">
            <a:noFill/>
            <a:miter lim="800000"/>
            <a:headEnd/>
            <a:tailEnd/>
          </a:ln>
        </p:spPr>
      </p:pic>
      <p:pic>
        <p:nvPicPr>
          <p:cNvPr id="35843" name="Picture 3" descr="DSC01129.JPG"/>
          <p:cNvPicPr>
            <a:picLocks noChangeAspect="1"/>
          </p:cNvPicPr>
          <p:nvPr/>
        </p:nvPicPr>
        <p:blipFill>
          <a:blip r:embed="rId4"/>
          <a:srcRect/>
          <a:stretch>
            <a:fillRect/>
          </a:stretch>
        </p:blipFill>
        <p:spPr bwMode="auto">
          <a:xfrm>
            <a:off x="4657725" y="1635125"/>
            <a:ext cx="3000375" cy="2251075"/>
          </a:xfrm>
          <a:prstGeom prst="rect">
            <a:avLst/>
          </a:prstGeom>
          <a:noFill/>
          <a:ln w="9525">
            <a:noFill/>
            <a:miter lim="800000"/>
            <a:headEnd/>
            <a:tailEnd/>
          </a:ln>
        </p:spPr>
      </p:pic>
      <p:pic>
        <p:nvPicPr>
          <p:cNvPr id="35844" name="Picture 4" descr="DSC01130.JPG"/>
          <p:cNvPicPr>
            <a:picLocks noChangeAspect="1"/>
          </p:cNvPicPr>
          <p:nvPr/>
        </p:nvPicPr>
        <p:blipFill>
          <a:blip r:embed="rId5"/>
          <a:srcRect/>
          <a:stretch>
            <a:fillRect/>
          </a:stretch>
        </p:blipFill>
        <p:spPr bwMode="auto">
          <a:xfrm>
            <a:off x="1004887" y="4357688"/>
            <a:ext cx="2952750" cy="2214562"/>
          </a:xfrm>
          <a:prstGeom prst="rect">
            <a:avLst/>
          </a:prstGeom>
          <a:noFill/>
          <a:ln w="9525">
            <a:noFill/>
            <a:miter lim="800000"/>
            <a:headEnd/>
            <a:tailEnd/>
          </a:ln>
        </p:spPr>
      </p:pic>
      <p:pic>
        <p:nvPicPr>
          <p:cNvPr id="35845" name="Picture 5" descr="DSC01133.JPG"/>
          <p:cNvPicPr>
            <a:picLocks noChangeAspect="1"/>
          </p:cNvPicPr>
          <p:nvPr/>
        </p:nvPicPr>
        <p:blipFill>
          <a:blip r:embed="rId6"/>
          <a:srcRect/>
          <a:stretch>
            <a:fillRect/>
          </a:stretch>
        </p:blipFill>
        <p:spPr bwMode="auto">
          <a:xfrm>
            <a:off x="4648200" y="4340225"/>
            <a:ext cx="3000375" cy="2249488"/>
          </a:xfrm>
          <a:prstGeom prst="rect">
            <a:avLst/>
          </a:prstGeom>
          <a:noFill/>
          <a:ln w="9525">
            <a:noFill/>
            <a:miter lim="800000"/>
            <a:headEnd/>
            <a:tailEnd/>
          </a:ln>
        </p:spPr>
      </p:pic>
      <p:sp>
        <p:nvSpPr>
          <p:cNvPr id="7" name="Down Arrow 6"/>
          <p:cNvSpPr/>
          <p:nvPr/>
        </p:nvSpPr>
        <p:spPr>
          <a:xfrm rot="3683611">
            <a:off x="7231063" y="4098925"/>
            <a:ext cx="258762" cy="1652587"/>
          </a:xfrm>
          <a:prstGeom prst="downArrow">
            <a:avLst>
              <a:gd name="adj1" fmla="val 50025"/>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847" name="TextBox 7"/>
          <p:cNvSpPr txBox="1">
            <a:spLocks noChangeArrowheads="1"/>
          </p:cNvSpPr>
          <p:nvPr/>
        </p:nvSpPr>
        <p:spPr bwMode="auto">
          <a:xfrm>
            <a:off x="8072437" y="4335463"/>
            <a:ext cx="996950" cy="368300"/>
          </a:xfrm>
          <a:prstGeom prst="rect">
            <a:avLst/>
          </a:prstGeom>
          <a:noFill/>
          <a:ln w="9525">
            <a:noFill/>
            <a:miter lim="800000"/>
            <a:headEnd/>
            <a:tailEnd/>
          </a:ln>
        </p:spPr>
        <p:txBody>
          <a:bodyPr wrap="none">
            <a:spAutoFit/>
          </a:bodyPr>
          <a:lstStyle/>
          <a:p>
            <a:r>
              <a:rPr lang="en-US" b="1">
                <a:solidFill>
                  <a:srgbClr val="002060"/>
                </a:solidFill>
                <a:latin typeface="Calibri" pitchFamily="34" charset="0"/>
              </a:rPr>
              <a:t>Wetland</a:t>
            </a:r>
          </a:p>
        </p:txBody>
      </p:sp>
      <p:cxnSp>
        <p:nvCxnSpPr>
          <p:cNvPr id="9" name="Straight Arrow Connector 8"/>
          <p:cNvCxnSpPr>
            <a:stCxn id="35850" idx="3"/>
          </p:cNvCxnSpPr>
          <p:nvPr/>
        </p:nvCxnSpPr>
        <p:spPr>
          <a:xfrm flipV="1">
            <a:off x="655637" y="5286375"/>
            <a:ext cx="1635125" cy="684213"/>
          </a:xfrm>
          <a:prstGeom prst="straightConnector1">
            <a:avLst/>
          </a:prstGeom>
          <a:ln w="28575">
            <a:solidFill>
              <a:srgbClr val="FFFF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35850" idx="3"/>
          </p:cNvCxnSpPr>
          <p:nvPr/>
        </p:nvCxnSpPr>
        <p:spPr>
          <a:xfrm flipV="1">
            <a:off x="655637" y="5956300"/>
            <a:ext cx="1706563" cy="14288"/>
          </a:xfrm>
          <a:prstGeom prst="straightConnector1">
            <a:avLst/>
          </a:prstGeom>
          <a:ln w="28575">
            <a:solidFill>
              <a:srgbClr val="FFFF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850" name="TextBox 10"/>
          <p:cNvSpPr txBox="1">
            <a:spLocks noChangeArrowheads="1"/>
          </p:cNvSpPr>
          <p:nvPr/>
        </p:nvSpPr>
        <p:spPr bwMode="auto">
          <a:xfrm>
            <a:off x="76200" y="5786438"/>
            <a:ext cx="579437" cy="369887"/>
          </a:xfrm>
          <a:prstGeom prst="rect">
            <a:avLst/>
          </a:prstGeom>
          <a:noFill/>
          <a:ln w="9525">
            <a:noFill/>
            <a:miter lim="800000"/>
            <a:headEnd/>
            <a:tailEnd/>
          </a:ln>
        </p:spPr>
        <p:txBody>
          <a:bodyPr wrap="none">
            <a:spAutoFit/>
          </a:bodyPr>
          <a:lstStyle/>
          <a:p>
            <a:r>
              <a:rPr lang="en-US" b="1">
                <a:solidFill>
                  <a:srgbClr val="002060"/>
                </a:solidFill>
                <a:latin typeface="Calibri" pitchFamily="34" charset="0"/>
              </a:rPr>
              <a:t>6’3”</a:t>
            </a:r>
          </a:p>
        </p:txBody>
      </p:sp>
      <p:sp>
        <p:nvSpPr>
          <p:cNvPr id="35851" name="TextBox 11"/>
          <p:cNvSpPr txBox="1">
            <a:spLocks noChangeArrowheads="1"/>
          </p:cNvSpPr>
          <p:nvPr/>
        </p:nvSpPr>
        <p:spPr bwMode="auto">
          <a:xfrm>
            <a:off x="3943350" y="1135063"/>
            <a:ext cx="1176337" cy="369887"/>
          </a:xfrm>
          <a:prstGeom prst="rect">
            <a:avLst/>
          </a:prstGeom>
          <a:noFill/>
          <a:ln w="9525">
            <a:noFill/>
            <a:miter lim="800000"/>
            <a:headEnd/>
            <a:tailEnd/>
          </a:ln>
        </p:spPr>
        <p:txBody>
          <a:bodyPr wrap="none">
            <a:spAutoFit/>
          </a:bodyPr>
          <a:lstStyle/>
          <a:p>
            <a:r>
              <a:rPr lang="en-US" b="1">
                <a:solidFill>
                  <a:srgbClr val="002060"/>
                </a:solidFill>
                <a:latin typeface="Calibri" pitchFamily="34" charset="0"/>
              </a:rPr>
              <a:t>Water out</a:t>
            </a:r>
          </a:p>
        </p:txBody>
      </p:sp>
      <p:cxnSp>
        <p:nvCxnSpPr>
          <p:cNvPr id="13" name="Straight Arrow Connector 12"/>
          <p:cNvCxnSpPr/>
          <p:nvPr/>
        </p:nvCxnSpPr>
        <p:spPr>
          <a:xfrm rot="10800000" flipV="1">
            <a:off x="2586037" y="1420813"/>
            <a:ext cx="1428750" cy="1214437"/>
          </a:xfrm>
          <a:prstGeom prst="straightConnector1">
            <a:avLst/>
          </a:prstGeom>
          <a:ln w="28575">
            <a:solidFill>
              <a:srgbClr val="FFFF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 Box 12"/>
          <p:cNvSpPr txBox="1">
            <a:spLocks noChangeArrowheads="1"/>
          </p:cNvSpPr>
          <p:nvPr/>
        </p:nvSpPr>
        <p:spPr bwMode="auto">
          <a:xfrm>
            <a:off x="2209800" y="1219200"/>
            <a:ext cx="351378" cy="369332"/>
          </a:xfrm>
          <a:prstGeom prst="rect">
            <a:avLst/>
          </a:prstGeom>
          <a:noFill/>
          <a:ln w="9525">
            <a:noFill/>
            <a:miter lim="800000"/>
            <a:headEnd/>
            <a:tailEnd/>
          </a:ln>
          <a:effectLst/>
        </p:spPr>
        <p:txBody>
          <a:bodyPr wrap="none">
            <a:spAutoFit/>
          </a:bodyPr>
          <a:lstStyle/>
          <a:p>
            <a:r>
              <a:rPr lang="en-US" b="1" dirty="0" smtClean="0"/>
              <a:t>E</a:t>
            </a:r>
            <a:endParaRPr lang="en-US" b="1" dirty="0"/>
          </a:p>
        </p:txBody>
      </p:sp>
      <p:sp>
        <p:nvSpPr>
          <p:cNvPr id="15" name="Text Box 12"/>
          <p:cNvSpPr txBox="1">
            <a:spLocks noChangeArrowheads="1"/>
          </p:cNvSpPr>
          <p:nvPr/>
        </p:nvSpPr>
        <p:spPr bwMode="auto">
          <a:xfrm>
            <a:off x="5943600" y="1219200"/>
            <a:ext cx="325730" cy="369332"/>
          </a:xfrm>
          <a:prstGeom prst="rect">
            <a:avLst/>
          </a:prstGeom>
          <a:noFill/>
          <a:ln w="9525">
            <a:noFill/>
            <a:miter lim="800000"/>
            <a:headEnd/>
            <a:tailEnd/>
          </a:ln>
          <a:effectLst/>
        </p:spPr>
        <p:txBody>
          <a:bodyPr wrap="none">
            <a:spAutoFit/>
          </a:bodyPr>
          <a:lstStyle/>
          <a:p>
            <a:r>
              <a:rPr lang="en-US" b="1" dirty="0" smtClean="0"/>
              <a:t>F</a:t>
            </a:r>
            <a:endParaRPr lang="en-US" b="1" dirty="0"/>
          </a:p>
        </p:txBody>
      </p:sp>
      <p:sp>
        <p:nvSpPr>
          <p:cNvPr id="16" name="Text Box 12"/>
          <p:cNvSpPr txBox="1">
            <a:spLocks noChangeArrowheads="1"/>
          </p:cNvSpPr>
          <p:nvPr/>
        </p:nvSpPr>
        <p:spPr bwMode="auto">
          <a:xfrm>
            <a:off x="2362200" y="4050268"/>
            <a:ext cx="364202" cy="369332"/>
          </a:xfrm>
          <a:prstGeom prst="rect">
            <a:avLst/>
          </a:prstGeom>
          <a:noFill/>
          <a:ln w="9525">
            <a:noFill/>
            <a:miter lim="800000"/>
            <a:headEnd/>
            <a:tailEnd/>
          </a:ln>
          <a:effectLst/>
        </p:spPr>
        <p:txBody>
          <a:bodyPr wrap="none">
            <a:spAutoFit/>
          </a:bodyPr>
          <a:lstStyle/>
          <a:p>
            <a:r>
              <a:rPr lang="en-US" b="1" dirty="0" smtClean="0"/>
              <a:t>G</a:t>
            </a:r>
            <a:endParaRPr lang="en-US" b="1" dirty="0"/>
          </a:p>
        </p:txBody>
      </p:sp>
      <p:sp>
        <p:nvSpPr>
          <p:cNvPr id="17" name="Text Box 12"/>
          <p:cNvSpPr txBox="1">
            <a:spLocks noChangeArrowheads="1"/>
          </p:cNvSpPr>
          <p:nvPr/>
        </p:nvSpPr>
        <p:spPr bwMode="auto">
          <a:xfrm>
            <a:off x="6096000" y="4050268"/>
            <a:ext cx="364202" cy="369332"/>
          </a:xfrm>
          <a:prstGeom prst="rect">
            <a:avLst/>
          </a:prstGeom>
          <a:noFill/>
          <a:ln w="9525">
            <a:noFill/>
            <a:miter lim="800000"/>
            <a:headEnd/>
            <a:tailEnd/>
          </a:ln>
          <a:effectLst/>
        </p:spPr>
        <p:txBody>
          <a:bodyPr wrap="none">
            <a:spAutoFit/>
          </a:bodyPr>
          <a:lstStyle/>
          <a:p>
            <a:r>
              <a:rPr lang="en-US" b="1" dirty="0" smtClean="0"/>
              <a:t>H</a:t>
            </a:r>
            <a:endParaRPr lang="en-US"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Grp="1" noChangeArrowheads="1"/>
          </p:cNvSpPr>
          <p:nvPr>
            <p:ph type="title" idx="4294967295"/>
          </p:nvPr>
        </p:nvSpPr>
        <p:spPr>
          <a:xfrm>
            <a:off x="458788" y="446088"/>
            <a:ext cx="8226425" cy="525462"/>
          </a:xfrm>
        </p:spPr>
        <p:txBody>
          <a:bodyPr lIns="123480"/>
          <a:lstStyle/>
          <a:p>
            <a:pPr eaLnBrk="1" hangingPunct="1">
              <a:lnSpc>
                <a:spcPct val="79000"/>
              </a:lnSpc>
              <a:buFont typeface="Gill Sans"/>
              <a:buNone/>
              <a:tabLst>
                <a:tab pos="0"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r>
              <a:rPr lang="en-US" dirty="0" smtClean="0"/>
              <a:t>Tangible Geospatial Modeling System</a:t>
            </a:r>
            <a:r>
              <a:rPr lang="en-GB" dirty="0" smtClean="0"/>
              <a:t> (</a:t>
            </a:r>
            <a:r>
              <a:rPr lang="en-GB" dirty="0" err="1" smtClean="0"/>
              <a:t>TanGeoMS</a:t>
            </a:r>
            <a:r>
              <a:rPr lang="en-GB" dirty="0" smtClean="0"/>
              <a:t>)</a:t>
            </a:r>
          </a:p>
        </p:txBody>
      </p:sp>
      <p:pic>
        <p:nvPicPr>
          <p:cNvPr id="81937" name="Picture 17" descr="IMG_1876"/>
          <p:cNvPicPr>
            <a:picLocks noChangeAspect="1" noChangeArrowheads="1"/>
          </p:cNvPicPr>
          <p:nvPr/>
        </p:nvPicPr>
        <p:blipFill>
          <a:blip r:embed="rId3" cstate="print"/>
          <a:srcRect/>
          <a:stretch>
            <a:fillRect/>
          </a:stretch>
        </p:blipFill>
        <p:spPr bwMode="auto">
          <a:xfrm>
            <a:off x="4724400" y="1219200"/>
            <a:ext cx="3495675" cy="5241925"/>
          </a:xfrm>
          <a:prstGeom prst="rect">
            <a:avLst/>
          </a:prstGeom>
          <a:noFill/>
        </p:spPr>
      </p:pic>
      <p:pic>
        <p:nvPicPr>
          <p:cNvPr id="81938" name="Picture 18" descr="IMG_1878"/>
          <p:cNvPicPr>
            <a:picLocks noChangeAspect="1" noChangeArrowheads="1"/>
          </p:cNvPicPr>
          <p:nvPr/>
        </p:nvPicPr>
        <p:blipFill>
          <a:blip r:embed="rId4" cstate="print"/>
          <a:srcRect l="25975" t="54346" r="33305" b="12140"/>
          <a:stretch>
            <a:fillRect/>
          </a:stretch>
        </p:blipFill>
        <p:spPr bwMode="auto">
          <a:xfrm>
            <a:off x="381000" y="1843087"/>
            <a:ext cx="4724400" cy="2592388"/>
          </a:xfrm>
          <a:prstGeom prst="rect">
            <a:avLst/>
          </a:prstGeom>
          <a:noFill/>
        </p:spPr>
      </p:pic>
      <p:sp>
        <p:nvSpPr>
          <p:cNvPr id="81939" name="Text Box 19"/>
          <p:cNvSpPr txBox="1">
            <a:spLocks noChangeArrowheads="1"/>
          </p:cNvSpPr>
          <p:nvPr/>
        </p:nvSpPr>
        <p:spPr bwMode="auto">
          <a:xfrm>
            <a:off x="4572000" y="6400800"/>
            <a:ext cx="3727450" cy="366713"/>
          </a:xfrm>
          <a:prstGeom prst="rect">
            <a:avLst/>
          </a:prstGeom>
          <a:noFill/>
          <a:ln w="9525">
            <a:noFill/>
            <a:miter lim="800000"/>
            <a:headEnd/>
            <a:tailEnd/>
          </a:ln>
          <a:effectLst/>
        </p:spPr>
        <p:txBody>
          <a:bodyPr wrap="none">
            <a:spAutoFit/>
          </a:bodyPr>
          <a:lstStyle/>
          <a:p>
            <a:r>
              <a:rPr lang="en-US"/>
              <a:t>Projecting real data onto the model</a:t>
            </a:r>
          </a:p>
        </p:txBody>
      </p:sp>
      <p:sp>
        <p:nvSpPr>
          <p:cNvPr id="81940" name="Text Box 20"/>
          <p:cNvSpPr txBox="1">
            <a:spLocks noChangeArrowheads="1"/>
          </p:cNvSpPr>
          <p:nvPr/>
        </p:nvSpPr>
        <p:spPr bwMode="auto">
          <a:xfrm>
            <a:off x="1905000" y="4433887"/>
            <a:ext cx="1631950" cy="366713"/>
          </a:xfrm>
          <a:prstGeom prst="rect">
            <a:avLst/>
          </a:prstGeom>
          <a:noFill/>
          <a:ln w="9525">
            <a:noFill/>
            <a:miter lim="800000"/>
            <a:headEnd/>
            <a:tailEnd/>
          </a:ln>
          <a:effectLst/>
        </p:spPr>
        <p:txBody>
          <a:bodyPr wrap="none">
            <a:spAutoFit/>
          </a:bodyPr>
          <a:lstStyle/>
          <a:p>
            <a:r>
              <a:rPr lang="en-US"/>
              <a:t>3D clay model</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458788" y="446088"/>
            <a:ext cx="8226425" cy="525462"/>
          </a:xfrm>
        </p:spPr>
        <p:txBody>
          <a:bodyPr lIns="123480"/>
          <a:lstStyle/>
          <a:p>
            <a:pPr eaLnBrk="1" hangingPunct="1">
              <a:lnSpc>
                <a:spcPct val="79000"/>
              </a:lnSpc>
              <a:buFont typeface="Gill Sans"/>
              <a:buNone/>
              <a:tabLst>
                <a:tab pos="0"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r>
              <a:rPr lang="en-GB" smtClean="0"/>
              <a:t>TanGeoMS at the VISSTA lab</a:t>
            </a:r>
          </a:p>
        </p:txBody>
      </p:sp>
      <p:sp>
        <p:nvSpPr>
          <p:cNvPr id="39938" name="Rectangle 2"/>
          <p:cNvSpPr>
            <a:spLocks noChangeArrowheads="1"/>
          </p:cNvSpPr>
          <p:nvPr/>
        </p:nvSpPr>
        <p:spPr bwMode="auto">
          <a:xfrm>
            <a:off x="5334000" y="5562600"/>
            <a:ext cx="2208213" cy="838200"/>
          </a:xfrm>
          <a:prstGeom prst="rect">
            <a:avLst/>
          </a:prstGeom>
          <a:noFill/>
          <a:ln w="9525">
            <a:noFill/>
            <a:round/>
            <a:headEnd/>
            <a:tailEnd/>
          </a:ln>
        </p:spPr>
        <p:txBody>
          <a:bodyPr wrap="none" anchor="ctr"/>
          <a:lstStyle/>
          <a:p>
            <a:endParaRPr lang="en-US">
              <a:latin typeface="Calibri" pitchFamily="34" charset="0"/>
            </a:endParaRPr>
          </a:p>
        </p:txBody>
      </p:sp>
      <p:pic>
        <p:nvPicPr>
          <p:cNvPr id="39942" name="Picture 3"/>
          <p:cNvPicPr>
            <a:picLocks noChangeAspect="1" noChangeArrowheads="1"/>
          </p:cNvPicPr>
          <p:nvPr/>
        </p:nvPicPr>
        <p:blipFill>
          <a:blip r:embed="rId3"/>
          <a:srcRect/>
          <a:stretch>
            <a:fillRect/>
          </a:stretch>
        </p:blipFill>
        <p:spPr bwMode="auto">
          <a:xfrm>
            <a:off x="522288" y="1200150"/>
            <a:ext cx="6477000" cy="3317875"/>
          </a:xfrm>
          <a:prstGeom prst="rect">
            <a:avLst/>
          </a:prstGeom>
          <a:noFill/>
          <a:ln w="9525">
            <a:noFill/>
            <a:round/>
            <a:headEnd/>
            <a:tailEnd/>
          </a:ln>
        </p:spPr>
      </p:pic>
      <p:sp>
        <p:nvSpPr>
          <p:cNvPr id="39943" name="Rectangle 4"/>
          <p:cNvSpPr>
            <a:spLocks noChangeArrowheads="1"/>
          </p:cNvSpPr>
          <p:nvPr/>
        </p:nvSpPr>
        <p:spPr bwMode="auto">
          <a:xfrm>
            <a:off x="7085013" y="1371600"/>
            <a:ext cx="1707817" cy="2263185"/>
          </a:xfrm>
          <a:prstGeom prst="rect">
            <a:avLst/>
          </a:prstGeom>
          <a:noFill/>
          <a:ln w="9525">
            <a:noFill/>
            <a:round/>
            <a:headEnd/>
            <a:tailEnd/>
          </a:ln>
        </p:spPr>
        <p:txBody>
          <a:bodyPr wrap="none" lIns="90000" tIns="46800" rIns="90000" bIns="46800">
            <a:spAutoFit/>
          </a:bodyPr>
          <a:lstStyle/>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ea typeface="DejaVu Sans"/>
                <a:cs typeface="DejaVu Sans"/>
              </a:rPr>
              <a:t>3D scanners</a:t>
            </a:r>
          </a:p>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solidFill>
                <a:srgbClr val="000000"/>
              </a:solidFill>
              <a:ea typeface="DejaVu Sans"/>
              <a:cs typeface="DejaVu Sans"/>
            </a:endParaRPr>
          </a:p>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ea typeface="DejaVu Sans"/>
                <a:cs typeface="DejaVu Sans"/>
              </a:rPr>
              <a:t>projectors</a:t>
            </a:r>
          </a:p>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solidFill>
                <a:srgbClr val="000000"/>
              </a:solidFill>
              <a:ea typeface="DejaVu Sans"/>
              <a:cs typeface="DejaVu Sans"/>
            </a:endParaRPr>
          </a:p>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ea typeface="DejaVu Sans"/>
                <a:cs typeface="DejaVu Sans"/>
              </a:rPr>
              <a:t>3D display </a:t>
            </a:r>
          </a:p>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solidFill>
                <a:srgbClr val="000000"/>
              </a:solidFill>
              <a:ea typeface="DejaVu Sans"/>
              <a:cs typeface="DejaVu Sans"/>
            </a:endParaRPr>
          </a:p>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ea typeface="DejaVu Sans"/>
                <a:cs typeface="DejaVu Sans"/>
              </a:rPr>
              <a:t>workstations</a:t>
            </a:r>
          </a:p>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solidFill>
                <a:srgbClr val="000000"/>
              </a:solidFill>
              <a:ea typeface="DejaVu Sans"/>
              <a:cs typeface="DejaVu Sans"/>
            </a:endParaRPr>
          </a:p>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ea typeface="DejaVu Sans"/>
                <a:cs typeface="DejaVu Sans"/>
              </a:rPr>
              <a:t>flexible models</a:t>
            </a:r>
          </a:p>
        </p:txBody>
      </p:sp>
      <p:sp>
        <p:nvSpPr>
          <p:cNvPr id="39944" name="Line 5"/>
          <p:cNvSpPr>
            <a:spLocks noChangeShapeType="1"/>
          </p:cNvSpPr>
          <p:nvPr/>
        </p:nvSpPr>
        <p:spPr bwMode="auto">
          <a:xfrm flipH="1">
            <a:off x="5622925" y="1581150"/>
            <a:ext cx="1454150" cy="3175"/>
          </a:xfrm>
          <a:prstGeom prst="line">
            <a:avLst/>
          </a:prstGeom>
          <a:noFill/>
          <a:ln w="28575">
            <a:solidFill>
              <a:srgbClr val="FFFF00"/>
            </a:solidFill>
            <a:miter lim="800000"/>
            <a:headEnd/>
            <a:tailEnd type="triangle" w="med" len="med"/>
          </a:ln>
        </p:spPr>
        <p:txBody>
          <a:bodyPr/>
          <a:lstStyle/>
          <a:p>
            <a:endParaRPr lang="en-US"/>
          </a:p>
        </p:txBody>
      </p:sp>
      <p:sp>
        <p:nvSpPr>
          <p:cNvPr id="39947" name="Line 8"/>
          <p:cNvSpPr>
            <a:spLocks noChangeShapeType="1"/>
          </p:cNvSpPr>
          <p:nvPr/>
        </p:nvSpPr>
        <p:spPr bwMode="auto">
          <a:xfrm flipH="1" flipV="1">
            <a:off x="6232525" y="1806575"/>
            <a:ext cx="922338" cy="236538"/>
          </a:xfrm>
          <a:prstGeom prst="line">
            <a:avLst/>
          </a:prstGeom>
          <a:noFill/>
          <a:ln w="28575">
            <a:solidFill>
              <a:srgbClr val="FFFF00"/>
            </a:solidFill>
            <a:miter lim="800000"/>
            <a:headEnd/>
            <a:tailEnd type="triangle" w="med" len="med"/>
          </a:ln>
        </p:spPr>
        <p:txBody>
          <a:bodyPr/>
          <a:lstStyle/>
          <a:p>
            <a:endParaRPr lang="en-US"/>
          </a:p>
        </p:txBody>
      </p:sp>
      <p:sp>
        <p:nvSpPr>
          <p:cNvPr id="39948" name="Line 9"/>
          <p:cNvSpPr>
            <a:spLocks noChangeShapeType="1"/>
          </p:cNvSpPr>
          <p:nvPr/>
        </p:nvSpPr>
        <p:spPr bwMode="auto">
          <a:xfrm flipH="1" flipV="1">
            <a:off x="4556125" y="1730375"/>
            <a:ext cx="2598738" cy="388938"/>
          </a:xfrm>
          <a:prstGeom prst="line">
            <a:avLst/>
          </a:prstGeom>
          <a:noFill/>
          <a:ln w="28575">
            <a:solidFill>
              <a:srgbClr val="FFFF00"/>
            </a:solidFill>
            <a:miter lim="800000"/>
            <a:headEnd/>
            <a:tailEnd type="triangle" w="med" len="med"/>
          </a:ln>
        </p:spPr>
        <p:txBody>
          <a:bodyPr/>
          <a:lstStyle/>
          <a:p>
            <a:endParaRPr lang="en-US"/>
          </a:p>
        </p:txBody>
      </p:sp>
      <p:sp>
        <p:nvSpPr>
          <p:cNvPr id="39949" name="Line 10"/>
          <p:cNvSpPr>
            <a:spLocks noChangeShapeType="1"/>
          </p:cNvSpPr>
          <p:nvPr/>
        </p:nvSpPr>
        <p:spPr bwMode="auto">
          <a:xfrm flipH="1">
            <a:off x="5775325" y="2495550"/>
            <a:ext cx="1379538" cy="838200"/>
          </a:xfrm>
          <a:prstGeom prst="line">
            <a:avLst/>
          </a:prstGeom>
          <a:noFill/>
          <a:ln w="28575">
            <a:solidFill>
              <a:srgbClr val="FFFF00"/>
            </a:solidFill>
            <a:miter lim="800000"/>
            <a:headEnd/>
            <a:tailEnd type="triangle" w="med" len="med"/>
          </a:ln>
        </p:spPr>
        <p:txBody>
          <a:bodyPr/>
          <a:lstStyle/>
          <a:p>
            <a:endParaRPr lang="en-US"/>
          </a:p>
        </p:txBody>
      </p:sp>
      <p:sp>
        <p:nvSpPr>
          <p:cNvPr id="39950" name="Line 11"/>
          <p:cNvSpPr>
            <a:spLocks noChangeShapeType="1"/>
          </p:cNvSpPr>
          <p:nvPr/>
        </p:nvSpPr>
        <p:spPr bwMode="auto">
          <a:xfrm flipH="1">
            <a:off x="5851525" y="3505200"/>
            <a:ext cx="1311275" cy="438150"/>
          </a:xfrm>
          <a:prstGeom prst="line">
            <a:avLst/>
          </a:prstGeom>
          <a:noFill/>
          <a:ln w="28575">
            <a:solidFill>
              <a:srgbClr val="FFFF00"/>
            </a:solidFill>
            <a:miter lim="800000"/>
            <a:headEnd/>
            <a:tailEnd type="triangle" w="med" len="med"/>
          </a:ln>
        </p:spPr>
        <p:txBody>
          <a:bodyPr/>
          <a:lstStyle/>
          <a:p>
            <a:endParaRPr lang="en-US"/>
          </a:p>
        </p:txBody>
      </p:sp>
      <p:sp>
        <p:nvSpPr>
          <p:cNvPr id="39940" name="Text Box 12"/>
          <p:cNvSpPr txBox="1">
            <a:spLocks noChangeArrowheads="1"/>
          </p:cNvSpPr>
          <p:nvPr/>
        </p:nvSpPr>
        <p:spPr bwMode="auto">
          <a:xfrm>
            <a:off x="4343400" y="4724400"/>
            <a:ext cx="4800600" cy="1743075"/>
          </a:xfrm>
          <a:prstGeom prst="rect">
            <a:avLst/>
          </a:prstGeom>
          <a:noFill/>
          <a:ln w="9525">
            <a:noFill/>
            <a:round/>
            <a:headEnd/>
            <a:tailEnd/>
          </a:ln>
        </p:spPr>
        <p:txBody>
          <a:bodyPr lIns="90000" tIns="45000" rIns="90000" bIns="450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ea typeface="DejaVu Sans"/>
                <a:cs typeface="DejaVu Sans"/>
              </a:rPr>
              <a:t>System is linked to GIS: </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ea typeface="DejaVu Sans"/>
                <a:cs typeface="DejaVu Sans"/>
              </a:rPr>
              <a:t>GRASS, </a:t>
            </a:r>
            <a:r>
              <a:rPr lang="en-GB" sz="2000" dirty="0" err="1">
                <a:solidFill>
                  <a:srgbClr val="000000"/>
                </a:solidFill>
                <a:ea typeface="DejaVu Sans"/>
                <a:cs typeface="DejaVu Sans"/>
              </a:rPr>
              <a:t>ArcGIS</a:t>
            </a:r>
            <a:r>
              <a:rPr lang="en-GB" sz="2000" dirty="0">
                <a:solidFill>
                  <a:srgbClr val="000000"/>
                </a:solidFill>
                <a:ea typeface="DejaVu Sans"/>
                <a:cs typeface="DejaVu Sans"/>
              </a:rPr>
              <a:t> -</a:t>
            </a:r>
          </a:p>
          <a:p>
            <a:pPr>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ea typeface="DejaVu Sans"/>
                <a:cs typeface="DejaVu Sans"/>
              </a:rPr>
              <a:t>both can be used simultaneously</a:t>
            </a:r>
          </a:p>
          <a:p>
            <a:pPr>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000" dirty="0">
              <a:solidFill>
                <a:srgbClr val="000000"/>
              </a:solidFill>
              <a:ea typeface="DejaVu Sans"/>
              <a:cs typeface="DejaVu Sans"/>
            </a:endParaRPr>
          </a:p>
          <a:p>
            <a:pPr>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ea typeface="DejaVu Sans"/>
                <a:cs typeface="DejaVu Sans"/>
              </a:rPr>
              <a:t>Multipurpose facility at VISSTA Lab at ECE NCSU: Prof. </a:t>
            </a:r>
            <a:r>
              <a:rPr lang="en-GB" sz="2000" dirty="0" err="1">
                <a:solidFill>
                  <a:srgbClr val="000000"/>
                </a:solidFill>
                <a:ea typeface="DejaVu Sans"/>
                <a:cs typeface="DejaVu Sans"/>
              </a:rPr>
              <a:t>Hamid</a:t>
            </a:r>
            <a:r>
              <a:rPr lang="en-GB" sz="2000" dirty="0">
                <a:solidFill>
                  <a:srgbClr val="000000"/>
                </a:solidFill>
                <a:ea typeface="DejaVu Sans"/>
                <a:cs typeface="DejaVu Sans"/>
              </a:rPr>
              <a:t> </a:t>
            </a:r>
            <a:r>
              <a:rPr lang="en-GB" sz="2000" dirty="0" err="1">
                <a:solidFill>
                  <a:srgbClr val="000000"/>
                </a:solidFill>
                <a:ea typeface="DejaVu Sans"/>
                <a:cs typeface="DejaVu Sans"/>
              </a:rPr>
              <a:t>Krim</a:t>
            </a:r>
            <a:endParaRPr lang="en-GB" sz="2000" dirty="0">
              <a:solidFill>
                <a:srgbClr val="000000"/>
              </a:solidFill>
              <a:ea typeface="DejaVu Sans"/>
              <a:cs typeface="DejaVu Sans"/>
            </a:endParaRPr>
          </a:p>
        </p:txBody>
      </p:sp>
      <p:pic>
        <p:nvPicPr>
          <p:cNvPr id="39941" name="Picture 13"/>
          <p:cNvPicPr>
            <a:picLocks noChangeAspect="1" noChangeArrowheads="1"/>
          </p:cNvPicPr>
          <p:nvPr/>
        </p:nvPicPr>
        <p:blipFill>
          <a:blip r:embed="rId4"/>
          <a:srcRect l="3511" t="13747"/>
          <a:stretch>
            <a:fillRect/>
          </a:stretch>
        </p:blipFill>
        <p:spPr bwMode="auto">
          <a:xfrm>
            <a:off x="458788" y="4813300"/>
            <a:ext cx="3810000" cy="1739900"/>
          </a:xfrm>
          <a:prstGeom prst="rect">
            <a:avLst/>
          </a:prstGeom>
          <a:noFill/>
          <a:ln w="9525">
            <a:noFill/>
            <a:round/>
            <a:headEnd/>
            <a:tailEnd/>
          </a:ln>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304800" y="1524000"/>
            <a:ext cx="1828800" cy="60960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86" name="Title 1"/>
          <p:cNvSpPr>
            <a:spLocks noGrp="1"/>
          </p:cNvSpPr>
          <p:nvPr>
            <p:ph type="title"/>
          </p:nvPr>
        </p:nvSpPr>
        <p:spPr/>
        <p:txBody>
          <a:bodyPr/>
          <a:lstStyle/>
          <a:p>
            <a:pPr eaLnBrk="1" hangingPunct="1"/>
            <a:r>
              <a:rPr lang="en-US" smtClean="0"/>
              <a:t>Workflow</a:t>
            </a:r>
          </a:p>
        </p:txBody>
      </p:sp>
      <p:sp>
        <p:nvSpPr>
          <p:cNvPr id="3" name="Content Placeholder 2"/>
          <p:cNvSpPr>
            <a:spLocks noGrp="1"/>
          </p:cNvSpPr>
          <p:nvPr>
            <p:ph sz="half" idx="1"/>
          </p:nvPr>
        </p:nvSpPr>
        <p:spPr/>
        <p:txBody>
          <a:bodyPr/>
          <a:lstStyle/>
          <a:p>
            <a:pPr marL="514350" indent="-514350" eaLnBrk="1" hangingPunct="1">
              <a:buFont typeface="+mj-lt"/>
              <a:buAutoNum type="arabicPeriod"/>
              <a:defRPr/>
            </a:pPr>
            <a:r>
              <a:rPr lang="en-US" dirty="0" smtClean="0"/>
              <a:t>Scan</a:t>
            </a:r>
          </a:p>
          <a:p>
            <a:pPr eaLnBrk="1" hangingPunct="1">
              <a:defRPr/>
            </a:pPr>
            <a:endParaRPr lang="en-US" dirty="0"/>
          </a:p>
        </p:txBody>
      </p:sp>
      <p:pic>
        <p:nvPicPr>
          <p:cNvPr id="41988" name="Content Placeholder 17" descr="IMG_1865.JPG"/>
          <p:cNvPicPr>
            <a:picLocks noGrp="1" noChangeAspect="1"/>
          </p:cNvPicPr>
          <p:nvPr>
            <p:ph sz="half" idx="2"/>
          </p:nvPr>
        </p:nvPicPr>
        <p:blipFill>
          <a:blip r:embed="rId3"/>
          <a:srcRect l="36346"/>
          <a:stretch>
            <a:fillRect/>
          </a:stretch>
        </p:blipFill>
        <p:spPr>
          <a:xfrm>
            <a:off x="4184650" y="1676400"/>
            <a:ext cx="4541838" cy="4738688"/>
          </a:xfrm>
        </p:spPr>
      </p:pic>
      <p:grpSp>
        <p:nvGrpSpPr>
          <p:cNvPr id="41989" name="Group 59"/>
          <p:cNvGrpSpPr>
            <a:grpSpLocks/>
          </p:cNvGrpSpPr>
          <p:nvPr/>
        </p:nvGrpSpPr>
        <p:grpSpPr bwMode="auto">
          <a:xfrm>
            <a:off x="6705600" y="1600200"/>
            <a:ext cx="1828800" cy="2971800"/>
            <a:chOff x="6705600" y="1600200"/>
            <a:chExt cx="1828800" cy="2971800"/>
          </a:xfrm>
        </p:grpSpPr>
        <p:cxnSp>
          <p:nvCxnSpPr>
            <p:cNvPr id="21" name="Straight Arrow Connector 20"/>
            <p:cNvCxnSpPr/>
            <p:nvPr/>
          </p:nvCxnSpPr>
          <p:spPr>
            <a:xfrm rot="16200000" flipH="1">
              <a:off x="6705600" y="2362200"/>
              <a:ext cx="2514600" cy="11430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7848600" y="4191000"/>
              <a:ext cx="685800" cy="381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162800" y="4038600"/>
              <a:ext cx="609600" cy="3048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7315200" y="4000500"/>
              <a:ext cx="685800" cy="381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467600" y="3962400"/>
              <a:ext cx="762000" cy="446088"/>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608888" y="4038600"/>
              <a:ext cx="696912" cy="4191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734300" y="4130675"/>
              <a:ext cx="685800" cy="381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010400" y="3962400"/>
              <a:ext cx="609600" cy="3048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781800" y="3962400"/>
              <a:ext cx="685800" cy="3048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715000" y="2590800"/>
              <a:ext cx="2667000" cy="685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6200000" flipH="1">
              <a:off x="6284913" y="2782887"/>
              <a:ext cx="2287588" cy="7461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H="1">
              <a:off x="6134100" y="2857500"/>
              <a:ext cx="2971800" cy="4572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1990" name="Group 62"/>
          <p:cNvGrpSpPr>
            <a:grpSpLocks/>
          </p:cNvGrpSpPr>
          <p:nvPr/>
        </p:nvGrpSpPr>
        <p:grpSpPr bwMode="auto">
          <a:xfrm>
            <a:off x="6858000" y="990600"/>
            <a:ext cx="1524000" cy="655638"/>
            <a:chOff x="6858000" y="990600"/>
            <a:chExt cx="1524000" cy="655319"/>
          </a:xfrm>
        </p:grpSpPr>
        <p:sp>
          <p:nvSpPr>
            <p:cNvPr id="61" name="Rectangle 60"/>
            <p:cNvSpPr/>
            <p:nvPr/>
          </p:nvSpPr>
          <p:spPr>
            <a:xfrm>
              <a:off x="6858000" y="990600"/>
              <a:ext cx="1524000" cy="609303"/>
            </a:xfrm>
            <a:prstGeom prst="rect">
              <a:avLst/>
            </a:prstGeom>
            <a:solidFill>
              <a:schemeClr val="bg2">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Scanner</a:t>
              </a:r>
            </a:p>
          </p:txBody>
        </p:sp>
        <p:sp>
          <p:nvSpPr>
            <p:cNvPr id="62" name="Oval 61"/>
            <p:cNvSpPr/>
            <p:nvPr/>
          </p:nvSpPr>
          <p:spPr>
            <a:xfrm>
              <a:off x="7239000" y="1599903"/>
              <a:ext cx="381000" cy="46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1991" name="TextBox 64"/>
          <p:cNvSpPr txBox="1">
            <a:spLocks noChangeArrowheads="1"/>
          </p:cNvSpPr>
          <p:nvPr/>
        </p:nvSpPr>
        <p:spPr bwMode="auto">
          <a:xfrm>
            <a:off x="4800600" y="1981200"/>
            <a:ext cx="1700213" cy="461963"/>
          </a:xfrm>
          <a:prstGeom prst="rect">
            <a:avLst/>
          </a:prstGeom>
          <a:noFill/>
          <a:ln w="19050">
            <a:solidFill>
              <a:schemeClr val="bg1"/>
            </a:solidFill>
            <a:prstDash val="sysDash"/>
            <a:miter lim="800000"/>
            <a:headEnd/>
            <a:tailEnd/>
          </a:ln>
        </p:spPr>
        <p:txBody>
          <a:bodyPr wrap="none">
            <a:spAutoFit/>
          </a:bodyPr>
          <a:lstStyle/>
          <a:p>
            <a:r>
              <a:rPr lang="en-US" sz="2400" i="1">
                <a:solidFill>
                  <a:schemeClr val="bg1"/>
                </a:solidFill>
              </a:rPr>
              <a:t>x,y,z</a:t>
            </a:r>
            <a:r>
              <a:rPr lang="en-US" sz="2400">
                <a:solidFill>
                  <a:schemeClr val="bg1"/>
                </a:solidFill>
              </a:rPr>
              <a:t> tuples</a:t>
            </a:r>
          </a:p>
        </p:txBody>
      </p:sp>
      <p:sp>
        <p:nvSpPr>
          <p:cNvPr id="66" name="Striped Right Arrow 65"/>
          <p:cNvSpPr/>
          <p:nvPr/>
        </p:nvSpPr>
        <p:spPr>
          <a:xfrm rot="7781429">
            <a:off x="6315075" y="1679575"/>
            <a:ext cx="762000" cy="184150"/>
          </a:xfrm>
          <a:prstGeom prst="stripedRightArrow">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457200" y="2133600"/>
            <a:ext cx="2971800" cy="91440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34" name="Title 1"/>
          <p:cNvSpPr>
            <a:spLocks noGrp="1"/>
          </p:cNvSpPr>
          <p:nvPr>
            <p:ph type="title"/>
          </p:nvPr>
        </p:nvSpPr>
        <p:spPr/>
        <p:txBody>
          <a:bodyPr/>
          <a:lstStyle/>
          <a:p>
            <a:pPr eaLnBrk="1" hangingPunct="1"/>
            <a:r>
              <a:rPr lang="en-US" smtClean="0"/>
              <a:t>Workflow</a:t>
            </a:r>
          </a:p>
        </p:txBody>
      </p:sp>
      <p:sp>
        <p:nvSpPr>
          <p:cNvPr id="3" name="Content Placeholder 2"/>
          <p:cNvSpPr>
            <a:spLocks noGrp="1"/>
          </p:cNvSpPr>
          <p:nvPr>
            <p:ph sz="half" idx="1"/>
          </p:nvPr>
        </p:nvSpPr>
        <p:spPr/>
        <p:txBody>
          <a:bodyPr/>
          <a:lstStyle/>
          <a:p>
            <a:pPr marL="514350" indent="-514350" eaLnBrk="1" hangingPunct="1">
              <a:buFont typeface="+mj-lt"/>
              <a:buAutoNum type="arabicPeriod"/>
              <a:defRPr/>
            </a:pPr>
            <a:r>
              <a:rPr lang="en-US" dirty="0" smtClean="0">
                <a:solidFill>
                  <a:schemeClr val="bg1">
                    <a:lumMod val="50000"/>
                  </a:schemeClr>
                </a:solidFill>
              </a:rPr>
              <a:t>Scan</a:t>
            </a:r>
          </a:p>
          <a:p>
            <a:pPr marL="514350" indent="-514350" eaLnBrk="1" hangingPunct="1">
              <a:buFont typeface="+mj-lt"/>
              <a:buAutoNum type="arabicPeriod"/>
              <a:defRPr/>
            </a:pPr>
            <a:r>
              <a:rPr lang="en-US" dirty="0" smtClean="0"/>
              <a:t>Scale and </a:t>
            </a:r>
            <a:r>
              <a:rPr lang="en-US" dirty="0" err="1" smtClean="0"/>
              <a:t>Georeference</a:t>
            </a:r>
            <a:endParaRPr lang="en-US" dirty="0" smtClean="0"/>
          </a:p>
          <a:p>
            <a:pPr eaLnBrk="1" hangingPunct="1">
              <a:defRPr/>
            </a:pPr>
            <a:endParaRPr lang="en-US" dirty="0"/>
          </a:p>
        </p:txBody>
      </p:sp>
      <p:sp>
        <p:nvSpPr>
          <p:cNvPr id="44036" name="Content Placeholder 23"/>
          <p:cNvSpPr>
            <a:spLocks noGrp="1"/>
          </p:cNvSpPr>
          <p:nvPr>
            <p:ph sz="half" idx="2"/>
          </p:nvPr>
        </p:nvSpPr>
        <p:spPr>
          <a:xfrm>
            <a:off x="4267200" y="1600200"/>
            <a:ext cx="4648200" cy="4525963"/>
          </a:xfrm>
        </p:spPr>
        <p:txBody>
          <a:bodyPr/>
          <a:lstStyle/>
          <a:p>
            <a:pPr eaLnBrk="1" hangingPunct="1">
              <a:buFont typeface="Arial" charset="0"/>
              <a:buNone/>
            </a:pPr>
            <a:r>
              <a:rPr lang="en-US" sz="800" dirty="0" smtClean="0"/>
              <a:t>Let </a:t>
            </a:r>
            <a:r>
              <a:rPr lang="en-US" sz="800" i="1" dirty="0" smtClean="0"/>
              <a:t>N</a:t>
            </a:r>
            <a:r>
              <a:rPr lang="en-US" sz="800" dirty="0" smtClean="0"/>
              <a:t> be the number of points in the point cloud, then the simplest method for this uses linear equations to scale the model and shift the data, converting each of </a:t>
            </a:r>
            <a:r>
              <a:rPr lang="en-US" sz="800" i="1" dirty="0" err="1" smtClean="0"/>
              <a:t>i</a:t>
            </a:r>
            <a:r>
              <a:rPr lang="en-US" sz="800" dirty="0" smtClean="0"/>
              <a:t> ϵ 1, ...,</a:t>
            </a:r>
            <a:r>
              <a:rPr lang="en-US" sz="800" i="1" dirty="0" smtClean="0"/>
              <a:t>N</a:t>
            </a:r>
            <a:r>
              <a:rPr lang="en-US" sz="800" dirty="0" smtClean="0"/>
              <a:t>  scanner </a:t>
            </a:r>
            <a:r>
              <a:rPr lang="en-US" sz="800" dirty="0" err="1" smtClean="0"/>
              <a:t>tuples</a:t>
            </a:r>
            <a:r>
              <a:rPr lang="en-US" sz="800" dirty="0" smtClean="0"/>
              <a:t>, </a:t>
            </a:r>
            <a:r>
              <a:rPr lang="en-US" sz="800" b="1" dirty="0" smtClean="0"/>
              <a:t>m</a:t>
            </a:r>
            <a:r>
              <a:rPr lang="en-US" sz="800" i="1" baseline="-25000" dirty="0" smtClean="0"/>
              <a:t>i</a:t>
            </a:r>
            <a:r>
              <a:rPr lang="en-US" sz="800" dirty="0" smtClean="0"/>
              <a:t> =[</a:t>
            </a:r>
            <a:r>
              <a:rPr lang="en-US" sz="800" i="1" dirty="0" err="1" smtClean="0"/>
              <a:t>m</a:t>
            </a:r>
            <a:r>
              <a:rPr lang="en-US" sz="800" i="1" baseline="-25000" dirty="0" err="1" smtClean="0"/>
              <a:t>ix</a:t>
            </a:r>
            <a:r>
              <a:rPr lang="en-US" sz="800" i="1" dirty="0" err="1" smtClean="0"/>
              <a:t>,m</a:t>
            </a:r>
            <a:r>
              <a:rPr lang="en-US" sz="800" i="1" baseline="-25000" dirty="0" err="1" smtClean="0"/>
              <a:t>iy</a:t>
            </a:r>
            <a:r>
              <a:rPr lang="en-US" sz="800" i="1" dirty="0" err="1" smtClean="0"/>
              <a:t>,m</a:t>
            </a:r>
            <a:r>
              <a:rPr lang="en-US" sz="800" i="1" baseline="-25000" dirty="0" err="1" smtClean="0"/>
              <a:t>iz</a:t>
            </a:r>
            <a:r>
              <a:rPr lang="en-US" sz="800" dirty="0" smtClean="0"/>
              <a:t>], to a geographic </a:t>
            </a:r>
            <a:r>
              <a:rPr lang="en-US" sz="800" dirty="0" err="1" smtClean="0"/>
              <a:t>tuple</a:t>
            </a:r>
            <a:r>
              <a:rPr lang="en-US" sz="800" dirty="0" smtClean="0"/>
              <a:t> </a:t>
            </a:r>
            <a:r>
              <a:rPr lang="en-US" sz="800" b="1" dirty="0" err="1" smtClean="0"/>
              <a:t>g</a:t>
            </a:r>
            <a:r>
              <a:rPr lang="en-US" sz="800" i="1" baseline="-25000" dirty="0" err="1" smtClean="0"/>
              <a:t>i</a:t>
            </a:r>
            <a:r>
              <a:rPr lang="en-US" sz="800" dirty="0" smtClean="0"/>
              <a:t> = [</a:t>
            </a:r>
            <a:r>
              <a:rPr lang="en-US" sz="800" i="1" dirty="0" err="1" smtClean="0"/>
              <a:t>g</a:t>
            </a:r>
            <a:r>
              <a:rPr lang="en-US" sz="800" i="1" baseline="-25000" dirty="0" err="1" smtClean="0"/>
              <a:t>ix</a:t>
            </a:r>
            <a:r>
              <a:rPr lang="en-US" sz="800" i="1" dirty="0" err="1" smtClean="0"/>
              <a:t>,g</a:t>
            </a:r>
            <a:r>
              <a:rPr lang="en-US" sz="800" i="1" baseline="-25000" dirty="0" err="1" smtClean="0"/>
              <a:t>iy</a:t>
            </a:r>
            <a:r>
              <a:rPr lang="en-US" sz="800" i="1" dirty="0" err="1" smtClean="0"/>
              <a:t>,g</a:t>
            </a:r>
            <a:r>
              <a:rPr lang="en-US" sz="800" i="1" baseline="-25000" dirty="0" err="1" smtClean="0"/>
              <a:t>iz</a:t>
            </a:r>
            <a:r>
              <a:rPr lang="en-US" sz="800" dirty="0" smtClean="0"/>
              <a:t>] as follows:</a:t>
            </a:r>
          </a:p>
          <a:p>
            <a:pPr eaLnBrk="1" hangingPunct="1">
              <a:buFont typeface="Arial" charset="0"/>
              <a:buNone/>
            </a:pPr>
            <a:r>
              <a:rPr lang="en-US" sz="800" dirty="0" smtClean="0"/>
              <a:t> </a:t>
            </a:r>
          </a:p>
          <a:p>
            <a:pPr algn="ctr" eaLnBrk="1" hangingPunct="1">
              <a:buFont typeface="Arial" charset="0"/>
              <a:buNone/>
            </a:pPr>
            <a:r>
              <a:rPr lang="en-US" sz="1200" b="1" dirty="0" err="1" smtClean="0"/>
              <a:t>g</a:t>
            </a:r>
            <a:r>
              <a:rPr lang="en-US" sz="1200" i="1" baseline="-25000" dirty="0" err="1" smtClean="0"/>
              <a:t>i</a:t>
            </a:r>
            <a:r>
              <a:rPr lang="en-US" sz="1200" dirty="0" smtClean="0"/>
              <a:t> = </a:t>
            </a:r>
            <a:r>
              <a:rPr lang="en-US" sz="1200" b="1" dirty="0" smtClean="0"/>
              <a:t>am</a:t>
            </a:r>
            <a:r>
              <a:rPr lang="en-US" sz="1200" dirty="0" smtClean="0"/>
              <a:t>ᵀ</a:t>
            </a:r>
            <a:r>
              <a:rPr lang="en-US" sz="1200" i="1" dirty="0" smtClean="0"/>
              <a:t>ᵢ + </a:t>
            </a:r>
            <a:r>
              <a:rPr lang="en-US" sz="1200" b="1" dirty="0" smtClean="0"/>
              <a:t>b</a:t>
            </a:r>
            <a:endParaRPr lang="en-US" sz="1200" dirty="0" smtClean="0"/>
          </a:p>
          <a:p>
            <a:pPr eaLnBrk="1" hangingPunct="1">
              <a:buFont typeface="Arial" charset="0"/>
              <a:buNone/>
            </a:pPr>
            <a:r>
              <a:rPr lang="en-US" sz="800" dirty="0" smtClean="0"/>
              <a:t> </a:t>
            </a:r>
          </a:p>
          <a:p>
            <a:pPr eaLnBrk="1" hangingPunct="1">
              <a:buFont typeface="Arial" charset="0"/>
              <a:buNone/>
            </a:pPr>
            <a:r>
              <a:rPr lang="en-US" sz="800" dirty="0" smtClean="0"/>
              <a:t>where the scaling vector, </a:t>
            </a:r>
            <a:r>
              <a:rPr lang="en-US" sz="800" b="1" dirty="0" smtClean="0"/>
              <a:t>a</a:t>
            </a:r>
            <a:r>
              <a:rPr lang="en-US" sz="800" dirty="0" smtClean="0"/>
              <a:t> = [</a:t>
            </a:r>
            <a:r>
              <a:rPr lang="en-US" sz="800" i="1" dirty="0" err="1" smtClean="0"/>
              <a:t>a</a:t>
            </a:r>
            <a:r>
              <a:rPr lang="en-US" sz="800" i="1" baseline="-25000" dirty="0" err="1" smtClean="0"/>
              <a:t>x</a:t>
            </a:r>
            <a:r>
              <a:rPr lang="en-US" sz="800" i="1" dirty="0" err="1" smtClean="0"/>
              <a:t>,a</a:t>
            </a:r>
            <a:r>
              <a:rPr lang="en-US" sz="800" i="1" baseline="-25000" dirty="0" err="1" smtClean="0"/>
              <a:t>y</a:t>
            </a:r>
            <a:r>
              <a:rPr lang="en-US" sz="800" i="1" dirty="0" err="1" smtClean="0"/>
              <a:t>,a</a:t>
            </a:r>
            <a:r>
              <a:rPr lang="en-US" sz="800" i="1" baseline="-25000" dirty="0" err="1" smtClean="0"/>
              <a:t>z</a:t>
            </a:r>
            <a:r>
              <a:rPr lang="en-US" sz="800" dirty="0" smtClean="0"/>
              <a:t>], is defined as</a:t>
            </a:r>
          </a:p>
          <a:p>
            <a:pPr eaLnBrk="1" hangingPunct="1">
              <a:buFont typeface="Arial" charset="0"/>
              <a:buNone/>
            </a:pPr>
            <a:r>
              <a:rPr lang="en-US" sz="800" dirty="0" smtClean="0"/>
              <a:t> </a:t>
            </a:r>
          </a:p>
          <a:p>
            <a:pPr algn="ctr" eaLnBrk="1" hangingPunct="1">
              <a:buFont typeface="Arial" charset="0"/>
              <a:buNone/>
            </a:pPr>
            <a:r>
              <a:rPr lang="en-US" sz="1200" i="1" dirty="0" smtClean="0"/>
              <a:t>        </a:t>
            </a:r>
            <a:r>
              <a:rPr lang="en-US" sz="1200" i="1" dirty="0" err="1" smtClean="0"/>
              <a:t>g</a:t>
            </a:r>
            <a:r>
              <a:rPr lang="en-US" sz="1200" i="1" baseline="-25000" dirty="0" err="1" smtClean="0"/>
              <a:t>jmax</a:t>
            </a:r>
            <a:r>
              <a:rPr lang="en-US" sz="1200" i="1" dirty="0" smtClean="0"/>
              <a:t> – </a:t>
            </a:r>
            <a:r>
              <a:rPr lang="en-US" sz="1200" i="1" dirty="0" err="1" smtClean="0"/>
              <a:t>g</a:t>
            </a:r>
            <a:r>
              <a:rPr lang="en-US" sz="1200" i="1" baseline="-25000" dirty="0" err="1" smtClean="0"/>
              <a:t>jmin</a:t>
            </a:r>
            <a:endParaRPr lang="en-US" sz="1200" dirty="0" smtClean="0"/>
          </a:p>
          <a:p>
            <a:pPr algn="ctr" eaLnBrk="1" hangingPunct="1">
              <a:buFont typeface="Arial" charset="0"/>
              <a:buNone/>
            </a:pPr>
            <a:r>
              <a:rPr lang="en-US" sz="1200" i="1" dirty="0" err="1" smtClean="0"/>
              <a:t>a</a:t>
            </a:r>
            <a:r>
              <a:rPr lang="en-US" sz="1200" i="1" baseline="-25000" dirty="0" err="1" smtClean="0"/>
              <a:t>j</a:t>
            </a:r>
            <a:r>
              <a:rPr lang="en-US" sz="1200" i="1" dirty="0" smtClean="0"/>
              <a:t> = ───────</a:t>
            </a:r>
            <a:endParaRPr lang="en-US" sz="1200" dirty="0" smtClean="0"/>
          </a:p>
          <a:p>
            <a:pPr algn="ctr" eaLnBrk="1" hangingPunct="1">
              <a:buFont typeface="Arial" charset="0"/>
              <a:buNone/>
            </a:pPr>
            <a:r>
              <a:rPr lang="en-US" sz="1200" i="1" dirty="0" smtClean="0"/>
              <a:t>        </a:t>
            </a:r>
            <a:r>
              <a:rPr lang="en-US" sz="1200" i="1" dirty="0" err="1" smtClean="0"/>
              <a:t>m</a:t>
            </a:r>
            <a:r>
              <a:rPr lang="en-US" sz="1200" i="1" baseline="-25000" dirty="0" err="1" smtClean="0"/>
              <a:t>jmax</a:t>
            </a:r>
            <a:r>
              <a:rPr lang="en-US" sz="1200" i="1" dirty="0" smtClean="0"/>
              <a:t> – </a:t>
            </a:r>
            <a:r>
              <a:rPr lang="en-US" sz="1200" i="1" dirty="0" err="1" smtClean="0"/>
              <a:t>m</a:t>
            </a:r>
            <a:r>
              <a:rPr lang="en-US" sz="1200" i="1" baseline="-25000" dirty="0" err="1" smtClean="0"/>
              <a:t>jmin</a:t>
            </a:r>
            <a:endParaRPr lang="en-US" sz="1200" dirty="0" smtClean="0"/>
          </a:p>
          <a:p>
            <a:pPr eaLnBrk="1" hangingPunct="1">
              <a:buFont typeface="Arial" charset="0"/>
              <a:buNone/>
            </a:pPr>
            <a:r>
              <a:rPr lang="en-US" sz="800" dirty="0" smtClean="0"/>
              <a:t> </a:t>
            </a:r>
          </a:p>
          <a:p>
            <a:pPr eaLnBrk="1" hangingPunct="1">
              <a:buFont typeface="Arial" charset="0"/>
              <a:buNone/>
            </a:pPr>
            <a:r>
              <a:rPr lang="en-US" sz="800" dirty="0" smtClean="0"/>
              <a:t>for j ϵ {</a:t>
            </a:r>
            <a:r>
              <a:rPr lang="en-US" sz="800" i="1" dirty="0" smtClean="0"/>
              <a:t>x, y, z</a:t>
            </a:r>
            <a:r>
              <a:rPr lang="en-US" sz="800" dirty="0" smtClean="0"/>
              <a:t>} and the shifting parameter, </a:t>
            </a:r>
            <a:r>
              <a:rPr lang="en-US" sz="800" b="1" dirty="0" smtClean="0"/>
              <a:t>b</a:t>
            </a:r>
            <a:r>
              <a:rPr lang="en-US" sz="800" dirty="0" smtClean="0"/>
              <a:t> can be calculated as</a:t>
            </a:r>
          </a:p>
          <a:p>
            <a:pPr eaLnBrk="1" hangingPunct="1">
              <a:buFont typeface="Arial" charset="0"/>
              <a:buNone/>
            </a:pPr>
            <a:r>
              <a:rPr lang="en-US" sz="800" dirty="0" smtClean="0"/>
              <a:t> </a:t>
            </a:r>
          </a:p>
          <a:p>
            <a:pPr algn="ctr" eaLnBrk="1" hangingPunct="1">
              <a:buFont typeface="Arial" charset="0"/>
              <a:buNone/>
            </a:pPr>
            <a:r>
              <a:rPr lang="en-US" sz="1200" b="1" dirty="0" smtClean="0"/>
              <a:t>b</a:t>
            </a:r>
            <a:r>
              <a:rPr lang="en-US" sz="1200" dirty="0" smtClean="0"/>
              <a:t> = </a:t>
            </a:r>
            <a:r>
              <a:rPr lang="en-US" sz="1200" b="1" dirty="0" err="1" smtClean="0"/>
              <a:t>am</a:t>
            </a:r>
            <a:r>
              <a:rPr lang="en-US" sz="1200" dirty="0" err="1" smtClean="0"/>
              <a:t>ᵀ</a:t>
            </a:r>
            <a:r>
              <a:rPr lang="en-US" sz="1200" i="1" baseline="-25000" dirty="0" err="1" smtClean="0"/>
              <a:t>o</a:t>
            </a:r>
            <a:r>
              <a:rPr lang="en-US" sz="1200" dirty="0" smtClean="0"/>
              <a:t> + </a:t>
            </a:r>
            <a:r>
              <a:rPr lang="en-US" sz="1200" b="1" dirty="0" smtClean="0"/>
              <a:t>g</a:t>
            </a:r>
            <a:r>
              <a:rPr lang="en-US" sz="1200" baseline="-25000" dirty="0" smtClean="0"/>
              <a:t>0</a:t>
            </a:r>
            <a:endParaRPr lang="en-US" sz="1200" dirty="0" smtClean="0"/>
          </a:p>
          <a:p>
            <a:pPr eaLnBrk="1" hangingPunct="1">
              <a:buFont typeface="Arial" charset="0"/>
              <a:buNone/>
            </a:pPr>
            <a:r>
              <a:rPr lang="en-US" sz="800" dirty="0" smtClean="0"/>
              <a:t> </a:t>
            </a:r>
          </a:p>
          <a:p>
            <a:pPr eaLnBrk="1" hangingPunct="1">
              <a:buFont typeface="Arial" charset="0"/>
              <a:buNone/>
            </a:pPr>
            <a:r>
              <a:rPr lang="en-US" sz="800" dirty="0" smtClean="0"/>
              <a:t>such that </a:t>
            </a:r>
            <a:r>
              <a:rPr lang="en-US" sz="800" b="1" dirty="0" smtClean="0"/>
              <a:t>m</a:t>
            </a:r>
            <a:r>
              <a:rPr lang="en-US" sz="800" baseline="-25000" dirty="0" smtClean="0"/>
              <a:t>0</a:t>
            </a:r>
            <a:r>
              <a:rPr lang="en-US" sz="800" dirty="0" smtClean="0"/>
              <a:t> are </a:t>
            </a:r>
            <a:r>
              <a:rPr lang="en-US" sz="800" b="1" dirty="0" smtClean="0"/>
              <a:t>g</a:t>
            </a:r>
            <a:r>
              <a:rPr lang="en-US" sz="800" baseline="-25000" dirty="0" smtClean="0"/>
              <a:t>0</a:t>
            </a:r>
            <a:r>
              <a:rPr lang="en-US" sz="800" dirty="0" smtClean="0"/>
              <a:t> are corresponding coordinates, such as the lower left corner of the model and the lower left corner of the geographic region, respectively, to anchor the relationship.</a:t>
            </a:r>
          </a:p>
          <a:p>
            <a:pPr eaLnBrk="1" hangingPunct="1">
              <a:buFont typeface="Arial" charset="0"/>
              <a:buNone/>
            </a:pPr>
            <a:endParaRPr lang="en-US" sz="800" dirty="0" smtClean="0"/>
          </a:p>
          <a:p>
            <a:pPr eaLnBrk="1" hangingPunct="1">
              <a:buFont typeface="Arial" charset="0"/>
              <a:buNone/>
            </a:pPr>
            <a:r>
              <a:rPr lang="en-US" sz="2000" i="1" dirty="0" smtClean="0"/>
              <a:t>BUT….to simply apply it we run a shell script on the output file to rewrite all the scanner coordinates as scaled and </a:t>
            </a:r>
            <a:r>
              <a:rPr lang="en-US" sz="2000" i="1" dirty="0" err="1" smtClean="0"/>
              <a:t>georeferenced</a:t>
            </a:r>
            <a:r>
              <a:rPr lang="en-US" sz="2000" i="1" dirty="0" smtClean="0"/>
              <a:t> coordinates!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381000" y="3048000"/>
            <a:ext cx="3124200" cy="53340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082" name="Title 1"/>
          <p:cNvSpPr>
            <a:spLocks noGrp="1"/>
          </p:cNvSpPr>
          <p:nvPr>
            <p:ph type="title"/>
          </p:nvPr>
        </p:nvSpPr>
        <p:spPr/>
        <p:txBody>
          <a:bodyPr/>
          <a:lstStyle/>
          <a:p>
            <a:pPr eaLnBrk="1" hangingPunct="1"/>
            <a:r>
              <a:rPr lang="en-US" smtClean="0"/>
              <a:t>Workflow</a:t>
            </a:r>
          </a:p>
        </p:txBody>
      </p:sp>
      <p:sp>
        <p:nvSpPr>
          <p:cNvPr id="3" name="Content Placeholder 2"/>
          <p:cNvSpPr>
            <a:spLocks noGrp="1"/>
          </p:cNvSpPr>
          <p:nvPr>
            <p:ph sz="half" idx="1"/>
          </p:nvPr>
        </p:nvSpPr>
        <p:spPr/>
        <p:txBody>
          <a:bodyPr/>
          <a:lstStyle/>
          <a:p>
            <a:pPr marL="514350" indent="-514350" eaLnBrk="1" hangingPunct="1">
              <a:buFont typeface="+mj-lt"/>
              <a:buAutoNum type="arabicPeriod"/>
              <a:defRPr/>
            </a:pPr>
            <a:r>
              <a:rPr lang="en-US" dirty="0" smtClean="0">
                <a:solidFill>
                  <a:schemeClr val="bg1">
                    <a:lumMod val="50000"/>
                  </a:schemeClr>
                </a:solidFill>
              </a:rPr>
              <a:t>Scan</a:t>
            </a:r>
          </a:p>
          <a:p>
            <a:pPr marL="514350" indent="-514350" eaLnBrk="1" hangingPunct="1">
              <a:buFont typeface="+mj-lt"/>
              <a:buAutoNum type="arabicPeriod"/>
              <a:defRPr/>
            </a:pPr>
            <a:r>
              <a:rPr lang="en-US" dirty="0" smtClean="0">
                <a:solidFill>
                  <a:schemeClr val="bg1">
                    <a:lumMod val="50000"/>
                  </a:schemeClr>
                </a:solidFill>
              </a:rPr>
              <a:t>Scale and </a:t>
            </a:r>
            <a:r>
              <a:rPr lang="en-US" dirty="0" err="1" smtClean="0">
                <a:solidFill>
                  <a:schemeClr val="bg1">
                    <a:lumMod val="50000"/>
                  </a:schemeClr>
                </a:solidFill>
              </a:rPr>
              <a:t>Georeference</a:t>
            </a:r>
            <a:endParaRPr lang="en-US" dirty="0" smtClean="0">
              <a:solidFill>
                <a:schemeClr val="bg1">
                  <a:lumMod val="50000"/>
                </a:schemeClr>
              </a:solidFill>
            </a:endParaRPr>
          </a:p>
          <a:p>
            <a:pPr marL="514350" indent="-514350" eaLnBrk="1" hangingPunct="1">
              <a:buFont typeface="+mj-lt"/>
              <a:buAutoNum type="arabicPeriod"/>
              <a:defRPr/>
            </a:pPr>
            <a:r>
              <a:rPr lang="en-US" dirty="0" smtClean="0"/>
              <a:t>Import into GIS</a:t>
            </a:r>
          </a:p>
          <a:p>
            <a:pPr eaLnBrk="1" hangingPunct="1">
              <a:defRPr/>
            </a:pPr>
            <a:endParaRPr lang="en-US" dirty="0"/>
          </a:p>
        </p:txBody>
      </p:sp>
      <p:pic>
        <p:nvPicPr>
          <p:cNvPr id="46084" name="Picture 4"/>
          <p:cNvPicPr>
            <a:picLocks noChangeAspect="1" noChangeArrowheads="1"/>
          </p:cNvPicPr>
          <p:nvPr/>
        </p:nvPicPr>
        <p:blipFill>
          <a:blip r:embed="rId3"/>
          <a:srcRect/>
          <a:stretch>
            <a:fillRect/>
          </a:stretch>
        </p:blipFill>
        <p:spPr bwMode="auto">
          <a:xfrm>
            <a:off x="6324600" y="1676400"/>
            <a:ext cx="609600" cy="595313"/>
          </a:xfrm>
          <a:prstGeom prst="rect">
            <a:avLst/>
          </a:prstGeom>
          <a:noFill/>
          <a:ln w="9525">
            <a:noFill/>
            <a:round/>
            <a:headEnd/>
            <a:tailEnd/>
          </a:ln>
        </p:spPr>
      </p:pic>
      <p:grpSp>
        <p:nvGrpSpPr>
          <p:cNvPr id="46085" name="Group 5"/>
          <p:cNvGrpSpPr>
            <a:grpSpLocks/>
          </p:cNvGrpSpPr>
          <p:nvPr/>
        </p:nvGrpSpPr>
        <p:grpSpPr bwMode="auto">
          <a:xfrm>
            <a:off x="6181725" y="2301875"/>
            <a:ext cx="855663" cy="134938"/>
            <a:chOff x="2643" y="4032"/>
            <a:chExt cx="522" cy="60"/>
          </a:xfrm>
        </p:grpSpPr>
        <p:sp>
          <p:nvSpPr>
            <p:cNvPr id="46087" name="Rectangle 6"/>
            <p:cNvSpPr>
              <a:spLocks noChangeArrowheads="1"/>
            </p:cNvSpPr>
            <p:nvPr/>
          </p:nvSpPr>
          <p:spPr bwMode="auto">
            <a:xfrm>
              <a:off x="2643" y="4032"/>
              <a:ext cx="522" cy="60"/>
            </a:xfrm>
            <a:prstGeom prst="rect">
              <a:avLst/>
            </a:prstGeom>
            <a:noFill/>
            <a:ln w="9525">
              <a:noFill/>
              <a:round/>
              <a:headEnd/>
              <a:tailEnd/>
            </a:ln>
          </p:spPr>
          <p:txBody>
            <a:bodyPr wrap="none" lIns="0" tIns="0" rIns="0" bIns="0">
              <a:spAutoFit/>
            </a:bodyPr>
            <a:lstStyle/>
            <a:p>
              <a:pPr algn="ctr">
                <a:lnSpc>
                  <a:spcPct val="72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067F08"/>
                  </a:solidFill>
                  <a:latin typeface="Lucida Grande"/>
                </a:rPr>
                <a:t>GRASS GIS</a:t>
              </a:r>
            </a:p>
          </p:txBody>
        </p:sp>
      </p:grpSp>
      <p:pic>
        <p:nvPicPr>
          <p:cNvPr id="46086" name="Content Placeholder 14" descr="v_in_ascii GRASS.PNG"/>
          <p:cNvPicPr>
            <a:picLocks noGrp="1" noChangeAspect="1"/>
          </p:cNvPicPr>
          <p:nvPr>
            <p:ph sz="half" idx="2"/>
          </p:nvPr>
        </p:nvPicPr>
        <p:blipFill>
          <a:blip r:embed="rId4"/>
          <a:srcRect l="1456" t="24960" r="902" b="1390"/>
          <a:stretch>
            <a:fillRect/>
          </a:stretch>
        </p:blipFill>
        <p:spPr>
          <a:xfrm>
            <a:off x="4267200" y="2590800"/>
            <a:ext cx="4648200" cy="40386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381000" y="3562350"/>
            <a:ext cx="3124200" cy="53340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130" name="Title 1"/>
          <p:cNvSpPr>
            <a:spLocks noGrp="1"/>
          </p:cNvSpPr>
          <p:nvPr>
            <p:ph type="title"/>
          </p:nvPr>
        </p:nvSpPr>
        <p:spPr/>
        <p:txBody>
          <a:bodyPr/>
          <a:lstStyle/>
          <a:p>
            <a:pPr eaLnBrk="1" hangingPunct="1"/>
            <a:r>
              <a:rPr lang="en-US" smtClean="0"/>
              <a:t>Workflow</a:t>
            </a:r>
          </a:p>
        </p:txBody>
      </p:sp>
      <p:sp>
        <p:nvSpPr>
          <p:cNvPr id="3" name="Content Placeholder 2"/>
          <p:cNvSpPr>
            <a:spLocks noGrp="1"/>
          </p:cNvSpPr>
          <p:nvPr>
            <p:ph sz="half" idx="1"/>
          </p:nvPr>
        </p:nvSpPr>
        <p:spPr/>
        <p:txBody>
          <a:bodyPr/>
          <a:lstStyle/>
          <a:p>
            <a:pPr marL="514350" indent="-514350" eaLnBrk="1" hangingPunct="1">
              <a:buFont typeface="+mj-lt"/>
              <a:buAutoNum type="arabicPeriod"/>
              <a:defRPr/>
            </a:pPr>
            <a:r>
              <a:rPr lang="en-US" dirty="0" smtClean="0">
                <a:solidFill>
                  <a:schemeClr val="bg1">
                    <a:lumMod val="50000"/>
                  </a:schemeClr>
                </a:solidFill>
              </a:rPr>
              <a:t>Scan</a:t>
            </a:r>
          </a:p>
          <a:p>
            <a:pPr marL="514350" indent="-514350" eaLnBrk="1" hangingPunct="1">
              <a:buFont typeface="+mj-lt"/>
              <a:buAutoNum type="arabicPeriod"/>
              <a:defRPr/>
            </a:pPr>
            <a:r>
              <a:rPr lang="en-US" dirty="0" smtClean="0">
                <a:solidFill>
                  <a:schemeClr val="bg1">
                    <a:lumMod val="50000"/>
                  </a:schemeClr>
                </a:solidFill>
              </a:rPr>
              <a:t>Scale and </a:t>
            </a:r>
            <a:r>
              <a:rPr lang="en-US" dirty="0" err="1" smtClean="0">
                <a:solidFill>
                  <a:schemeClr val="bg1">
                    <a:lumMod val="50000"/>
                  </a:schemeClr>
                </a:solidFill>
              </a:rPr>
              <a:t>Georeference</a:t>
            </a:r>
            <a:endParaRPr lang="en-US" dirty="0" smtClean="0">
              <a:solidFill>
                <a:schemeClr val="bg1">
                  <a:lumMod val="50000"/>
                </a:schemeClr>
              </a:solidFill>
            </a:endParaRPr>
          </a:p>
          <a:p>
            <a:pPr marL="514350" indent="-514350" eaLnBrk="1" hangingPunct="1">
              <a:buFont typeface="+mj-lt"/>
              <a:buAutoNum type="arabicPeriod"/>
              <a:defRPr/>
            </a:pPr>
            <a:r>
              <a:rPr lang="en-US" dirty="0" smtClean="0">
                <a:solidFill>
                  <a:schemeClr val="bg1">
                    <a:lumMod val="50000"/>
                  </a:schemeClr>
                </a:solidFill>
              </a:rPr>
              <a:t>Import into GIS</a:t>
            </a:r>
          </a:p>
          <a:p>
            <a:pPr marL="514350" indent="-514350" eaLnBrk="1" hangingPunct="1">
              <a:buFont typeface="+mj-lt"/>
              <a:buAutoNum type="arabicPeriod"/>
              <a:defRPr/>
            </a:pPr>
            <a:r>
              <a:rPr lang="en-US" dirty="0" smtClean="0"/>
              <a:t>Create a DEM</a:t>
            </a:r>
          </a:p>
          <a:p>
            <a:pPr eaLnBrk="1" hangingPunct="1">
              <a:defRPr/>
            </a:pPr>
            <a:endParaRPr lang="en-US" dirty="0"/>
          </a:p>
        </p:txBody>
      </p:sp>
      <p:pic>
        <p:nvPicPr>
          <p:cNvPr id="48132" name="Content Placeholder 17" descr="fb_inrd_v2_georef_nviz.png.tif"/>
          <p:cNvPicPr>
            <a:picLocks noGrp="1" noChangeAspect="1"/>
          </p:cNvPicPr>
          <p:nvPr>
            <p:ph sz="half" idx="2"/>
          </p:nvPr>
        </p:nvPicPr>
        <p:blipFill>
          <a:blip r:embed="rId3"/>
          <a:srcRect/>
          <a:stretch>
            <a:fillRect/>
          </a:stretch>
        </p:blipFill>
        <p:spPr>
          <a:xfrm>
            <a:off x="3854450" y="1773238"/>
            <a:ext cx="5213350" cy="3941762"/>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381000" y="4095750"/>
            <a:ext cx="3219450" cy="53340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78" name="Title 1"/>
          <p:cNvSpPr>
            <a:spLocks noGrp="1"/>
          </p:cNvSpPr>
          <p:nvPr>
            <p:ph type="title"/>
          </p:nvPr>
        </p:nvSpPr>
        <p:spPr/>
        <p:txBody>
          <a:bodyPr/>
          <a:lstStyle/>
          <a:p>
            <a:pPr eaLnBrk="1" hangingPunct="1"/>
            <a:r>
              <a:rPr lang="en-US" smtClean="0"/>
              <a:t>Workflow</a:t>
            </a:r>
          </a:p>
        </p:txBody>
      </p:sp>
      <p:sp>
        <p:nvSpPr>
          <p:cNvPr id="3" name="Content Placeholder 2"/>
          <p:cNvSpPr>
            <a:spLocks noGrp="1"/>
          </p:cNvSpPr>
          <p:nvPr>
            <p:ph sz="half" idx="1"/>
          </p:nvPr>
        </p:nvSpPr>
        <p:spPr>
          <a:xfrm>
            <a:off x="457200" y="1600200"/>
            <a:ext cx="4038600" cy="4800600"/>
          </a:xfrm>
        </p:spPr>
        <p:txBody>
          <a:bodyPr/>
          <a:lstStyle/>
          <a:p>
            <a:pPr marL="514350" indent="-514350" eaLnBrk="1" hangingPunct="1">
              <a:buFont typeface="Calibri" pitchFamily="34" charset="0"/>
              <a:buAutoNum type="arabicPeriod"/>
            </a:pPr>
            <a:r>
              <a:rPr lang="en-US" dirty="0" smtClean="0">
                <a:solidFill>
                  <a:srgbClr val="7F7F7F"/>
                </a:solidFill>
              </a:rPr>
              <a:t>Scan</a:t>
            </a:r>
          </a:p>
          <a:p>
            <a:pPr marL="514350" indent="-514350" eaLnBrk="1" hangingPunct="1">
              <a:buFont typeface="Calibri" pitchFamily="34" charset="0"/>
              <a:buAutoNum type="arabicPeriod"/>
            </a:pPr>
            <a:r>
              <a:rPr lang="en-US" dirty="0" smtClean="0">
                <a:solidFill>
                  <a:srgbClr val="7F7F7F"/>
                </a:solidFill>
              </a:rPr>
              <a:t>Scale and </a:t>
            </a:r>
            <a:r>
              <a:rPr lang="en-US" dirty="0" err="1" smtClean="0">
                <a:solidFill>
                  <a:srgbClr val="7F7F7F"/>
                </a:solidFill>
              </a:rPr>
              <a:t>Georeference</a:t>
            </a:r>
            <a:endParaRPr lang="en-US" dirty="0" smtClean="0">
              <a:solidFill>
                <a:srgbClr val="7F7F7F"/>
              </a:solidFill>
            </a:endParaRPr>
          </a:p>
          <a:p>
            <a:pPr marL="514350" indent="-514350" eaLnBrk="1" hangingPunct="1">
              <a:buFont typeface="Calibri" pitchFamily="34" charset="0"/>
              <a:buAutoNum type="arabicPeriod"/>
            </a:pPr>
            <a:r>
              <a:rPr lang="en-US" dirty="0" smtClean="0">
                <a:solidFill>
                  <a:srgbClr val="7F7F7F"/>
                </a:solidFill>
              </a:rPr>
              <a:t>Import into GIS</a:t>
            </a:r>
          </a:p>
          <a:p>
            <a:pPr marL="514350" indent="-514350" eaLnBrk="1" hangingPunct="1">
              <a:buFont typeface="Calibri" pitchFamily="34" charset="0"/>
              <a:buAutoNum type="arabicPeriod"/>
            </a:pPr>
            <a:r>
              <a:rPr lang="en-US" dirty="0" smtClean="0">
                <a:solidFill>
                  <a:srgbClr val="7F7F7F"/>
                </a:solidFill>
              </a:rPr>
              <a:t>Create a DEM</a:t>
            </a:r>
          </a:p>
          <a:p>
            <a:pPr marL="514350" indent="-514350" eaLnBrk="1" hangingPunct="1">
              <a:buFont typeface="Calibri" pitchFamily="34" charset="0"/>
              <a:buAutoNum type="arabicPeriod"/>
            </a:pPr>
            <a:r>
              <a:rPr lang="en-US" dirty="0" smtClean="0"/>
              <a:t>Conduct Analysis</a:t>
            </a:r>
          </a:p>
          <a:p>
            <a:pPr lvl="1" eaLnBrk="1" hangingPunct="1"/>
            <a:r>
              <a:rPr lang="en-US" dirty="0" smtClean="0"/>
              <a:t>surface runoff</a:t>
            </a:r>
          </a:p>
          <a:p>
            <a:pPr lvl="1" eaLnBrk="1" hangingPunct="1"/>
            <a:r>
              <a:rPr lang="en-US" dirty="0" smtClean="0"/>
              <a:t>soil erosion</a:t>
            </a:r>
          </a:p>
          <a:p>
            <a:pPr lvl="1" eaLnBrk="1" hangingPunct="1"/>
            <a:r>
              <a:rPr lang="en-US" dirty="0" smtClean="0"/>
              <a:t>deposition</a:t>
            </a:r>
          </a:p>
          <a:p>
            <a:pPr lvl="1" eaLnBrk="1" hangingPunct="1"/>
            <a:r>
              <a:rPr lang="en-US" dirty="0" smtClean="0"/>
              <a:t>solar irradiation</a:t>
            </a:r>
          </a:p>
        </p:txBody>
      </p:sp>
      <p:sp>
        <p:nvSpPr>
          <p:cNvPr id="50180" name="Content Placeholder 6"/>
          <p:cNvSpPr>
            <a:spLocks noGrp="1"/>
          </p:cNvSpPr>
          <p:nvPr>
            <p:ph sz="half" idx="2"/>
          </p:nvPr>
        </p:nvSpPr>
        <p:spPr/>
        <p:txBody>
          <a:bodyPr/>
          <a:lstStyle/>
          <a:p>
            <a:pPr eaLnBrk="1" hangingPunct="1"/>
            <a:endParaRPr lang="en-US" smtClean="0"/>
          </a:p>
        </p:txBody>
      </p:sp>
      <p:pic>
        <p:nvPicPr>
          <p:cNvPr id="50181" name="Content Placeholder 6" descr="IMG_1865.JPG"/>
          <p:cNvPicPr>
            <a:picLocks noChangeAspect="1"/>
          </p:cNvPicPr>
          <p:nvPr/>
        </p:nvPicPr>
        <p:blipFill>
          <a:blip r:embed="rId3"/>
          <a:srcRect/>
          <a:stretch>
            <a:fillRect/>
          </a:stretch>
        </p:blipFill>
        <p:spPr bwMode="auto">
          <a:xfrm>
            <a:off x="4572000" y="1676400"/>
            <a:ext cx="4038600" cy="2681288"/>
          </a:xfrm>
          <a:prstGeom prst="rect">
            <a:avLst/>
          </a:prstGeom>
          <a:noFill/>
          <a:ln w="9525">
            <a:noFill/>
            <a:miter lim="800000"/>
            <a:headEnd/>
            <a:tailEnd/>
          </a:ln>
        </p:spPr>
      </p:pic>
      <p:grpSp>
        <p:nvGrpSpPr>
          <p:cNvPr id="50182" name="Group 8"/>
          <p:cNvGrpSpPr>
            <a:grpSpLocks/>
          </p:cNvGrpSpPr>
          <p:nvPr/>
        </p:nvGrpSpPr>
        <p:grpSpPr bwMode="auto">
          <a:xfrm>
            <a:off x="5830888" y="4572000"/>
            <a:ext cx="1560512" cy="1824038"/>
            <a:chOff x="5695596" y="4572000"/>
            <a:chExt cx="1560495" cy="1824508"/>
          </a:xfrm>
        </p:grpSpPr>
        <p:pic>
          <p:nvPicPr>
            <p:cNvPr id="50183" name="Picture 4"/>
            <p:cNvPicPr>
              <a:picLocks noChangeAspect="1" noChangeArrowheads="1"/>
            </p:cNvPicPr>
            <p:nvPr/>
          </p:nvPicPr>
          <p:blipFill>
            <a:blip r:embed="rId4"/>
            <a:srcRect/>
            <a:stretch>
              <a:fillRect/>
            </a:stretch>
          </p:blipFill>
          <p:spPr bwMode="auto">
            <a:xfrm>
              <a:off x="5695596" y="4572000"/>
              <a:ext cx="1560495" cy="1522072"/>
            </a:xfrm>
            <a:prstGeom prst="rect">
              <a:avLst/>
            </a:prstGeom>
            <a:noFill/>
            <a:ln w="9525">
              <a:noFill/>
              <a:round/>
              <a:headEnd/>
              <a:tailEnd/>
            </a:ln>
          </p:spPr>
        </p:pic>
        <p:grpSp>
          <p:nvGrpSpPr>
            <p:cNvPr id="50184" name="Group 5"/>
            <p:cNvGrpSpPr>
              <a:grpSpLocks/>
            </p:cNvGrpSpPr>
            <p:nvPr/>
          </p:nvGrpSpPr>
          <p:grpSpPr bwMode="auto">
            <a:xfrm>
              <a:off x="5743576" y="6172221"/>
              <a:ext cx="1423424" cy="224287"/>
              <a:chOff x="2643" y="4032"/>
              <a:chExt cx="339" cy="39"/>
            </a:xfrm>
          </p:grpSpPr>
          <p:sp>
            <p:nvSpPr>
              <p:cNvPr id="50185" name="Rectangle 6"/>
              <p:cNvSpPr>
                <a:spLocks noChangeArrowheads="1"/>
              </p:cNvSpPr>
              <p:nvPr/>
            </p:nvSpPr>
            <p:spPr bwMode="auto">
              <a:xfrm>
                <a:off x="2643" y="4032"/>
                <a:ext cx="339" cy="39"/>
              </a:xfrm>
              <a:prstGeom prst="rect">
                <a:avLst/>
              </a:prstGeom>
              <a:noFill/>
              <a:ln w="9525">
                <a:noFill/>
                <a:round/>
                <a:headEnd/>
                <a:tailEnd/>
              </a:ln>
            </p:spPr>
            <p:txBody>
              <a:bodyPr wrap="none" lIns="0" tIns="0" rIns="0" bIns="0">
                <a:spAutoFit/>
              </a:bodyPr>
              <a:lstStyle/>
              <a:p>
                <a:pPr algn="ctr">
                  <a:lnSpc>
                    <a:spcPct val="72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a:solidFill>
                      <a:srgbClr val="067F08"/>
                    </a:solidFill>
                    <a:latin typeface="Lucida Grande"/>
                  </a:rPr>
                  <a:t>GRASS GIS</a:t>
                </a:r>
              </a:p>
            </p:txBody>
          </p:sp>
        </p:gr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381000" y="4600575"/>
            <a:ext cx="3505200" cy="53340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26" name="Title 1"/>
          <p:cNvSpPr>
            <a:spLocks noGrp="1"/>
          </p:cNvSpPr>
          <p:nvPr>
            <p:ph type="title"/>
          </p:nvPr>
        </p:nvSpPr>
        <p:spPr/>
        <p:txBody>
          <a:bodyPr/>
          <a:lstStyle/>
          <a:p>
            <a:pPr eaLnBrk="1" hangingPunct="1"/>
            <a:r>
              <a:rPr lang="en-US" smtClean="0"/>
              <a:t>Workflow</a:t>
            </a:r>
          </a:p>
        </p:txBody>
      </p:sp>
      <p:sp>
        <p:nvSpPr>
          <p:cNvPr id="3" name="Content Placeholder 2"/>
          <p:cNvSpPr>
            <a:spLocks noGrp="1"/>
          </p:cNvSpPr>
          <p:nvPr>
            <p:ph sz="half" idx="1"/>
          </p:nvPr>
        </p:nvSpPr>
        <p:spPr/>
        <p:txBody>
          <a:bodyPr/>
          <a:lstStyle/>
          <a:p>
            <a:pPr marL="514350" indent="-514350" eaLnBrk="1" hangingPunct="1">
              <a:buFont typeface="+mj-lt"/>
              <a:buAutoNum type="arabicPeriod"/>
              <a:defRPr/>
            </a:pPr>
            <a:r>
              <a:rPr lang="en-US" dirty="0" smtClean="0">
                <a:solidFill>
                  <a:schemeClr val="bg1">
                    <a:lumMod val="50000"/>
                  </a:schemeClr>
                </a:solidFill>
              </a:rPr>
              <a:t>Scan</a:t>
            </a:r>
          </a:p>
          <a:p>
            <a:pPr marL="514350" indent="-514350" eaLnBrk="1" hangingPunct="1">
              <a:buFont typeface="+mj-lt"/>
              <a:buAutoNum type="arabicPeriod"/>
              <a:defRPr/>
            </a:pPr>
            <a:r>
              <a:rPr lang="en-US" dirty="0" smtClean="0">
                <a:solidFill>
                  <a:schemeClr val="bg1">
                    <a:lumMod val="50000"/>
                  </a:schemeClr>
                </a:solidFill>
              </a:rPr>
              <a:t>Scale and </a:t>
            </a:r>
            <a:r>
              <a:rPr lang="en-US" dirty="0" err="1" smtClean="0">
                <a:solidFill>
                  <a:schemeClr val="bg1">
                    <a:lumMod val="50000"/>
                  </a:schemeClr>
                </a:solidFill>
              </a:rPr>
              <a:t>Georeference</a:t>
            </a:r>
            <a:endParaRPr lang="en-US" dirty="0" smtClean="0">
              <a:solidFill>
                <a:schemeClr val="bg1">
                  <a:lumMod val="50000"/>
                </a:schemeClr>
              </a:solidFill>
            </a:endParaRPr>
          </a:p>
          <a:p>
            <a:pPr marL="514350" indent="-514350" eaLnBrk="1" hangingPunct="1">
              <a:buFont typeface="+mj-lt"/>
              <a:buAutoNum type="arabicPeriod"/>
              <a:defRPr/>
            </a:pPr>
            <a:r>
              <a:rPr lang="en-US" dirty="0" smtClean="0">
                <a:solidFill>
                  <a:schemeClr val="bg1">
                    <a:lumMod val="50000"/>
                  </a:schemeClr>
                </a:solidFill>
              </a:rPr>
              <a:t>Import into GIS</a:t>
            </a:r>
          </a:p>
          <a:p>
            <a:pPr marL="514350" indent="-514350" eaLnBrk="1" hangingPunct="1">
              <a:buFont typeface="+mj-lt"/>
              <a:buAutoNum type="arabicPeriod"/>
              <a:defRPr/>
            </a:pPr>
            <a:r>
              <a:rPr lang="en-US" dirty="0" smtClean="0">
                <a:solidFill>
                  <a:schemeClr val="bg1">
                    <a:lumMod val="50000"/>
                  </a:schemeClr>
                </a:solidFill>
              </a:rPr>
              <a:t>Create a DEM</a:t>
            </a:r>
          </a:p>
          <a:p>
            <a:pPr marL="514350" indent="-514350" eaLnBrk="1" hangingPunct="1">
              <a:buFont typeface="+mj-lt"/>
              <a:buAutoNum type="arabicPeriod"/>
              <a:defRPr/>
            </a:pPr>
            <a:r>
              <a:rPr lang="en-US" dirty="0" smtClean="0">
                <a:solidFill>
                  <a:schemeClr val="bg1">
                    <a:lumMod val="50000"/>
                  </a:schemeClr>
                </a:solidFill>
              </a:rPr>
              <a:t>Conduct Analysis</a:t>
            </a:r>
          </a:p>
          <a:p>
            <a:pPr marL="514350" indent="-514350" eaLnBrk="1" hangingPunct="1">
              <a:buFont typeface="+mj-lt"/>
              <a:buAutoNum type="arabicPeriod"/>
              <a:defRPr/>
            </a:pPr>
            <a:r>
              <a:rPr lang="en-US" dirty="0" smtClean="0"/>
              <a:t>Produce Feedback</a:t>
            </a:r>
          </a:p>
          <a:p>
            <a:pPr eaLnBrk="1" hangingPunct="1">
              <a:defRPr/>
            </a:pPr>
            <a:endParaRPr lang="en-US" dirty="0"/>
          </a:p>
        </p:txBody>
      </p:sp>
      <p:pic>
        <p:nvPicPr>
          <p:cNvPr id="52228" name="Content Placeholder 11" descr="IMG_1849crops.jpg"/>
          <p:cNvPicPr>
            <a:picLocks noGrp="1" noChangeAspect="1"/>
          </p:cNvPicPr>
          <p:nvPr>
            <p:ph sz="half" idx="2"/>
          </p:nvPr>
        </p:nvPicPr>
        <p:blipFill>
          <a:blip r:embed="rId3"/>
          <a:srcRect/>
          <a:stretch>
            <a:fillRect/>
          </a:stretch>
        </p:blipFill>
        <p:spPr>
          <a:xfrm>
            <a:off x="4165600" y="2133600"/>
            <a:ext cx="4445000" cy="32004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idx="4294967295"/>
          </p:nvPr>
        </p:nvSpPr>
        <p:spPr/>
        <p:txBody>
          <a:bodyPr/>
          <a:lstStyle/>
          <a:p>
            <a:pPr eaLnBrk="1" hangingPunct="1"/>
            <a:r>
              <a:rPr lang="en-US" smtClean="0"/>
              <a:t>Motivation and Approach</a:t>
            </a:r>
          </a:p>
        </p:txBody>
      </p:sp>
      <p:sp>
        <p:nvSpPr>
          <p:cNvPr id="80902" name="Content Placeholder 6"/>
          <p:cNvSpPr>
            <a:spLocks noGrp="1"/>
          </p:cNvSpPr>
          <p:nvPr>
            <p:ph sz="quarter" idx="4294967295"/>
          </p:nvPr>
        </p:nvSpPr>
        <p:spPr>
          <a:xfrm>
            <a:off x="914400" y="1524000"/>
            <a:ext cx="7467600" cy="4648200"/>
          </a:xfrm>
        </p:spPr>
        <p:txBody>
          <a:bodyPr>
            <a:noAutofit/>
          </a:bodyPr>
          <a:lstStyle/>
          <a:p>
            <a:pPr eaLnBrk="1" hangingPunct="1">
              <a:buNone/>
            </a:pPr>
            <a:r>
              <a:rPr lang="en-US" sz="2000" dirty="0" smtClean="0"/>
              <a:t>Land managers at Fort Bragg informed me of erosion problems and recommended critical spots to study</a:t>
            </a:r>
          </a:p>
          <a:p>
            <a:pPr eaLnBrk="1" hangingPunct="1">
              <a:buNone/>
            </a:pPr>
            <a:endParaRPr lang="en-US" sz="2000" dirty="0" smtClean="0"/>
          </a:p>
          <a:p>
            <a:pPr eaLnBrk="1" hangingPunct="1">
              <a:buNone/>
            </a:pPr>
            <a:r>
              <a:rPr lang="en-US" sz="2000" dirty="0" smtClean="0"/>
              <a:t>Assist with the development of a leading edge, 3-dimensional geospatial modeling and simulation environment</a:t>
            </a:r>
          </a:p>
          <a:p>
            <a:pPr eaLnBrk="1" hangingPunct="1">
              <a:buNone/>
            </a:pPr>
            <a:endParaRPr lang="en-US" sz="2000" dirty="0" smtClean="0"/>
          </a:p>
          <a:p>
            <a:pPr eaLnBrk="1" hangingPunct="1">
              <a:buNone/>
            </a:pPr>
            <a:r>
              <a:rPr lang="en-US" sz="2000" dirty="0" smtClean="0"/>
              <a:t>Present an introduction to how the Tangible Geospatial Modeling System (</a:t>
            </a:r>
            <a:r>
              <a:rPr lang="en-US" sz="2000" dirty="0" err="1" smtClean="0"/>
              <a:t>TanGeoMS</a:t>
            </a:r>
            <a:r>
              <a:rPr lang="en-US" sz="2000" dirty="0" smtClean="0"/>
              <a:t>) can be applied to model an erosion problem on Fort Bragg</a:t>
            </a:r>
          </a:p>
          <a:p>
            <a:pPr eaLnBrk="1" hangingPunct="1">
              <a:buNone/>
            </a:pPr>
            <a:endParaRPr lang="en-US" sz="2000" dirty="0" smtClean="0"/>
          </a:p>
          <a:p>
            <a:pPr eaLnBrk="1" hangingPunct="1">
              <a:buNone/>
            </a:pPr>
            <a:r>
              <a:rPr lang="en-US" sz="2000" dirty="0" smtClean="0"/>
              <a:t>Propose analysis environment for simulating landform changes</a:t>
            </a:r>
          </a:p>
          <a:p>
            <a:pPr eaLnBrk="1" hangingPunct="1">
              <a:buNone/>
            </a:pPr>
            <a:endParaRPr lang="en-US" sz="2000" dirty="0" smtClean="0"/>
          </a:p>
          <a:p>
            <a:pPr eaLnBrk="1" hangingPunct="1">
              <a:buNone/>
            </a:pPr>
            <a:r>
              <a:rPr lang="en-US" sz="2000" dirty="0" smtClean="0"/>
              <a:t>Implemented several example scenarios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0" y="1143000"/>
            <a:ext cx="5029200" cy="5562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p:cNvSpPr/>
          <p:nvPr/>
        </p:nvSpPr>
        <p:spPr>
          <a:xfrm>
            <a:off x="457200" y="5105400"/>
            <a:ext cx="1828800" cy="53340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5" name="Title 1"/>
          <p:cNvSpPr>
            <a:spLocks noGrp="1"/>
          </p:cNvSpPr>
          <p:nvPr>
            <p:ph type="title"/>
          </p:nvPr>
        </p:nvSpPr>
        <p:spPr/>
        <p:txBody>
          <a:bodyPr/>
          <a:lstStyle/>
          <a:p>
            <a:pPr eaLnBrk="1" hangingPunct="1"/>
            <a:r>
              <a:rPr lang="en-US" smtClean="0"/>
              <a:t>Workflow</a:t>
            </a:r>
          </a:p>
        </p:txBody>
      </p:sp>
      <p:sp>
        <p:nvSpPr>
          <p:cNvPr id="3" name="Content Placeholder 2"/>
          <p:cNvSpPr>
            <a:spLocks noGrp="1"/>
          </p:cNvSpPr>
          <p:nvPr>
            <p:ph sz="half" idx="1"/>
          </p:nvPr>
        </p:nvSpPr>
        <p:spPr/>
        <p:txBody>
          <a:bodyPr/>
          <a:lstStyle/>
          <a:p>
            <a:pPr marL="514350" indent="-514350" eaLnBrk="1" hangingPunct="1">
              <a:buFont typeface="+mj-lt"/>
              <a:buAutoNum type="arabicPeriod"/>
              <a:defRPr/>
            </a:pPr>
            <a:r>
              <a:rPr lang="en-US" dirty="0" smtClean="0">
                <a:solidFill>
                  <a:schemeClr val="bg1">
                    <a:lumMod val="50000"/>
                  </a:schemeClr>
                </a:solidFill>
              </a:rPr>
              <a:t>Scan</a:t>
            </a:r>
          </a:p>
          <a:p>
            <a:pPr marL="514350" indent="-514350" eaLnBrk="1" hangingPunct="1">
              <a:buFont typeface="+mj-lt"/>
              <a:buAutoNum type="arabicPeriod"/>
              <a:defRPr/>
            </a:pPr>
            <a:r>
              <a:rPr lang="en-US" dirty="0" smtClean="0">
                <a:solidFill>
                  <a:schemeClr val="bg1">
                    <a:lumMod val="50000"/>
                  </a:schemeClr>
                </a:solidFill>
              </a:rPr>
              <a:t>Scale and </a:t>
            </a:r>
            <a:r>
              <a:rPr lang="en-US" dirty="0" err="1" smtClean="0">
                <a:solidFill>
                  <a:schemeClr val="bg1">
                    <a:lumMod val="50000"/>
                  </a:schemeClr>
                </a:solidFill>
              </a:rPr>
              <a:t>Georeference</a:t>
            </a:r>
            <a:endParaRPr lang="en-US" dirty="0" smtClean="0">
              <a:solidFill>
                <a:schemeClr val="bg1">
                  <a:lumMod val="50000"/>
                </a:schemeClr>
              </a:solidFill>
            </a:endParaRPr>
          </a:p>
          <a:p>
            <a:pPr marL="514350" indent="-514350" eaLnBrk="1" hangingPunct="1">
              <a:buFont typeface="+mj-lt"/>
              <a:buAutoNum type="arabicPeriod"/>
              <a:defRPr/>
            </a:pPr>
            <a:r>
              <a:rPr lang="en-US" dirty="0" smtClean="0">
                <a:solidFill>
                  <a:schemeClr val="bg1">
                    <a:lumMod val="50000"/>
                  </a:schemeClr>
                </a:solidFill>
              </a:rPr>
              <a:t>Import into GIS</a:t>
            </a:r>
          </a:p>
          <a:p>
            <a:pPr marL="514350" indent="-514350" eaLnBrk="1" hangingPunct="1">
              <a:buFont typeface="+mj-lt"/>
              <a:buAutoNum type="arabicPeriod"/>
              <a:defRPr/>
            </a:pPr>
            <a:r>
              <a:rPr lang="en-US" dirty="0" smtClean="0">
                <a:solidFill>
                  <a:schemeClr val="bg1">
                    <a:lumMod val="50000"/>
                  </a:schemeClr>
                </a:solidFill>
              </a:rPr>
              <a:t>Create a DEM</a:t>
            </a:r>
          </a:p>
          <a:p>
            <a:pPr marL="514350" indent="-514350" eaLnBrk="1" hangingPunct="1">
              <a:buFont typeface="+mj-lt"/>
              <a:buAutoNum type="arabicPeriod"/>
              <a:defRPr/>
            </a:pPr>
            <a:r>
              <a:rPr lang="en-US" dirty="0" smtClean="0">
                <a:solidFill>
                  <a:schemeClr val="bg1">
                    <a:lumMod val="50000"/>
                  </a:schemeClr>
                </a:solidFill>
              </a:rPr>
              <a:t>Conduct Analysis</a:t>
            </a:r>
          </a:p>
          <a:p>
            <a:pPr marL="514350" indent="-514350" eaLnBrk="1" hangingPunct="1">
              <a:buFont typeface="+mj-lt"/>
              <a:buAutoNum type="arabicPeriod"/>
              <a:defRPr/>
            </a:pPr>
            <a:r>
              <a:rPr lang="en-US" dirty="0" smtClean="0">
                <a:solidFill>
                  <a:schemeClr val="bg1">
                    <a:lumMod val="50000"/>
                  </a:schemeClr>
                </a:solidFill>
              </a:rPr>
              <a:t>Produce Feedback</a:t>
            </a:r>
          </a:p>
          <a:p>
            <a:pPr marL="514350" indent="-514350" eaLnBrk="1" hangingPunct="1">
              <a:buFont typeface="+mj-lt"/>
              <a:buAutoNum type="arabicPeriod"/>
              <a:defRPr/>
            </a:pPr>
            <a:r>
              <a:rPr lang="en-US" dirty="0" smtClean="0"/>
              <a:t>Modify</a:t>
            </a:r>
          </a:p>
          <a:p>
            <a:pPr eaLnBrk="1" hangingPunct="1">
              <a:defRPr/>
            </a:pPr>
            <a:endParaRPr lang="en-US" dirty="0"/>
          </a:p>
        </p:txBody>
      </p:sp>
      <p:pic>
        <p:nvPicPr>
          <p:cNvPr id="54277" name="Picture 8" descr="IMG_1870.JPG"/>
          <p:cNvPicPr>
            <a:picLocks noChangeAspect="1"/>
          </p:cNvPicPr>
          <p:nvPr/>
        </p:nvPicPr>
        <p:blipFill>
          <a:blip r:embed="rId3"/>
          <a:srcRect/>
          <a:stretch>
            <a:fillRect/>
          </a:stretch>
        </p:blipFill>
        <p:spPr bwMode="auto">
          <a:xfrm>
            <a:off x="4419600" y="3657600"/>
            <a:ext cx="4495800" cy="2986088"/>
          </a:xfrm>
          <a:prstGeom prst="rect">
            <a:avLst/>
          </a:prstGeom>
          <a:noFill/>
          <a:ln w="9525">
            <a:noFill/>
            <a:miter lim="800000"/>
            <a:headEnd/>
            <a:tailEnd/>
          </a:ln>
        </p:spPr>
      </p:pic>
      <p:pic>
        <p:nvPicPr>
          <p:cNvPr id="54278" name="Picture 7" descr="IMG_1852.JPG"/>
          <p:cNvPicPr>
            <a:picLocks noChangeAspect="1"/>
          </p:cNvPicPr>
          <p:nvPr/>
        </p:nvPicPr>
        <p:blipFill>
          <a:blip r:embed="rId4"/>
          <a:srcRect/>
          <a:stretch>
            <a:fillRect/>
          </a:stretch>
        </p:blipFill>
        <p:spPr bwMode="auto">
          <a:xfrm>
            <a:off x="4038600" y="2209800"/>
            <a:ext cx="2743200" cy="1820863"/>
          </a:xfrm>
          <a:prstGeom prst="rect">
            <a:avLst/>
          </a:prstGeom>
          <a:noFill/>
          <a:ln w="9525">
            <a:noFill/>
            <a:miter lim="800000"/>
            <a:headEnd/>
            <a:tailEnd/>
          </a:ln>
        </p:spPr>
      </p:pic>
      <p:pic>
        <p:nvPicPr>
          <p:cNvPr id="54279" name="Content Placeholder 6" descr="IMG_1861.JPG"/>
          <p:cNvPicPr>
            <a:picLocks noGrp="1" noChangeAspect="1"/>
          </p:cNvPicPr>
          <p:nvPr>
            <p:ph sz="half" idx="2"/>
          </p:nvPr>
        </p:nvPicPr>
        <p:blipFill>
          <a:blip r:embed="rId5"/>
          <a:srcRect/>
          <a:stretch>
            <a:fillRect/>
          </a:stretch>
        </p:blipFill>
        <p:spPr>
          <a:xfrm>
            <a:off x="6248400" y="1295400"/>
            <a:ext cx="2662238" cy="1766888"/>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pPr eaLnBrk="1" hangingPunct="1"/>
            <a:r>
              <a:rPr lang="en-US" smtClean="0"/>
              <a:t>Let’s take a look at how it works</a:t>
            </a:r>
          </a:p>
        </p:txBody>
      </p:sp>
      <p:sp>
        <p:nvSpPr>
          <p:cNvPr id="56322" name="Content Placeholder 2"/>
          <p:cNvSpPr>
            <a:spLocks noGrp="1"/>
          </p:cNvSpPr>
          <p:nvPr>
            <p:ph idx="1"/>
          </p:nvPr>
        </p:nvSpPr>
        <p:spPr/>
        <p:txBody>
          <a:bodyPr/>
          <a:lstStyle/>
          <a:p>
            <a:pPr algn="ctr" eaLnBrk="1" hangingPunct="1">
              <a:buFont typeface="Arial" charset="0"/>
              <a:buNone/>
            </a:pPr>
            <a:r>
              <a:rPr lang="en-US" smtClean="0">
                <a:hlinkClick r:id="rId2" action="ppaction://hlinkfile"/>
              </a:rPr>
              <a:t>TanGIS video</a:t>
            </a:r>
            <a:endParaRPr 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6"/>
          <p:cNvSpPr>
            <a:spLocks noGrp="1"/>
          </p:cNvSpPr>
          <p:nvPr>
            <p:ph type="title"/>
          </p:nvPr>
        </p:nvSpPr>
        <p:spPr/>
        <p:txBody>
          <a:bodyPr/>
          <a:lstStyle/>
          <a:p>
            <a:pPr eaLnBrk="1" hangingPunct="1"/>
            <a:r>
              <a:rPr lang="en-US" smtClean="0"/>
              <a:t>Model Construction</a:t>
            </a:r>
          </a:p>
        </p:txBody>
      </p:sp>
      <p:pic>
        <p:nvPicPr>
          <p:cNvPr id="57346" name="Content Placeholder 9" descr="DSC01677.JPG"/>
          <p:cNvPicPr>
            <a:picLocks noGrp="1" noChangeAspect="1"/>
          </p:cNvPicPr>
          <p:nvPr>
            <p:ph sz="half" idx="1"/>
          </p:nvPr>
        </p:nvPicPr>
        <p:blipFill>
          <a:blip r:embed="rId3"/>
          <a:srcRect/>
          <a:stretch>
            <a:fillRect/>
          </a:stretch>
        </p:blipFill>
        <p:spPr>
          <a:xfrm>
            <a:off x="381000" y="1371600"/>
            <a:ext cx="4038600" cy="3028950"/>
          </a:xfrm>
        </p:spPr>
      </p:pic>
      <p:pic>
        <p:nvPicPr>
          <p:cNvPr id="57347" name="Content Placeholder 10" descr="DSC01685.JPG"/>
          <p:cNvPicPr>
            <a:picLocks noGrp="1" noChangeAspect="1"/>
          </p:cNvPicPr>
          <p:nvPr>
            <p:ph sz="half" idx="2"/>
          </p:nvPr>
        </p:nvPicPr>
        <p:blipFill>
          <a:blip r:embed="rId4" cstate="print"/>
          <a:srcRect/>
          <a:stretch>
            <a:fillRect/>
          </a:stretch>
        </p:blipFill>
        <p:spPr>
          <a:xfrm>
            <a:off x="4648200" y="1371600"/>
            <a:ext cx="4038600" cy="3028950"/>
          </a:xfrm>
        </p:spPr>
      </p:pic>
      <p:pic>
        <p:nvPicPr>
          <p:cNvPr id="57348" name="Picture 11" descr="DSC01700.JPG"/>
          <p:cNvPicPr>
            <a:picLocks noChangeAspect="1"/>
          </p:cNvPicPr>
          <p:nvPr/>
        </p:nvPicPr>
        <p:blipFill>
          <a:blip r:embed="rId5"/>
          <a:srcRect l="3333" t="16667" r="2499" b="21111"/>
          <a:stretch>
            <a:fillRect/>
          </a:stretch>
        </p:blipFill>
        <p:spPr bwMode="auto">
          <a:xfrm>
            <a:off x="2057400" y="4191000"/>
            <a:ext cx="4876800" cy="2416175"/>
          </a:xfrm>
          <a:prstGeom prst="rect">
            <a:avLst/>
          </a:prstGeom>
          <a:noFill/>
          <a:ln w="9525">
            <a:noFill/>
            <a:miter lim="800000"/>
            <a:headEnd/>
            <a:tailEnd/>
          </a:ln>
        </p:spPr>
      </p:pic>
      <p:sp>
        <p:nvSpPr>
          <p:cNvPr id="57349" name="TextBox 12"/>
          <p:cNvSpPr txBox="1">
            <a:spLocks noChangeArrowheads="1"/>
          </p:cNvSpPr>
          <p:nvPr/>
        </p:nvSpPr>
        <p:spPr bwMode="auto">
          <a:xfrm>
            <a:off x="457200" y="4648200"/>
            <a:ext cx="1476375" cy="830263"/>
          </a:xfrm>
          <a:prstGeom prst="rect">
            <a:avLst/>
          </a:prstGeom>
          <a:noFill/>
          <a:ln w="9525">
            <a:noFill/>
            <a:miter lim="800000"/>
            <a:headEnd/>
            <a:tailEnd/>
          </a:ln>
        </p:spPr>
        <p:txBody>
          <a:bodyPr wrap="none">
            <a:spAutoFit/>
          </a:bodyPr>
          <a:lstStyle/>
          <a:p>
            <a:r>
              <a:rPr lang="en-US" sz="2400"/>
              <a:t>Time:</a:t>
            </a:r>
          </a:p>
          <a:p>
            <a:r>
              <a:rPr lang="en-US" sz="2400"/>
              <a:t>~ 6 hours</a:t>
            </a:r>
          </a:p>
        </p:txBody>
      </p:sp>
      <p:sp>
        <p:nvSpPr>
          <p:cNvPr id="57350" name="TextBox 13"/>
          <p:cNvSpPr txBox="1">
            <a:spLocks noChangeArrowheads="1"/>
          </p:cNvSpPr>
          <p:nvPr/>
        </p:nvSpPr>
        <p:spPr bwMode="auto">
          <a:xfrm>
            <a:off x="7315200" y="4572000"/>
            <a:ext cx="963613" cy="830263"/>
          </a:xfrm>
          <a:prstGeom prst="rect">
            <a:avLst/>
          </a:prstGeom>
          <a:noFill/>
          <a:ln w="9525">
            <a:noFill/>
            <a:miter lim="800000"/>
            <a:headEnd/>
            <a:tailEnd/>
          </a:ln>
        </p:spPr>
        <p:txBody>
          <a:bodyPr wrap="none">
            <a:spAutoFit/>
          </a:bodyPr>
          <a:lstStyle/>
          <a:p>
            <a:r>
              <a:rPr lang="en-US" sz="2400"/>
              <a:t>Cost:</a:t>
            </a:r>
          </a:p>
          <a:p>
            <a:r>
              <a:rPr lang="en-US" sz="2400"/>
              <a:t>~ $50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9" descr="isoerodent map southeast.PNG"/>
          <p:cNvPicPr>
            <a:picLocks noChangeAspect="1"/>
          </p:cNvPicPr>
          <p:nvPr/>
        </p:nvPicPr>
        <p:blipFill>
          <a:blip r:embed="rId3"/>
          <a:srcRect l="58742" t="42754" r="17216" b="39856"/>
          <a:stretch>
            <a:fillRect/>
          </a:stretch>
        </p:blipFill>
        <p:spPr bwMode="auto">
          <a:xfrm>
            <a:off x="457200" y="1600200"/>
            <a:ext cx="2438400" cy="1330325"/>
          </a:xfrm>
          <a:prstGeom prst="rect">
            <a:avLst/>
          </a:prstGeom>
          <a:noFill/>
          <a:ln w="9525">
            <a:noFill/>
            <a:miter lim="800000"/>
            <a:headEnd/>
            <a:tailEnd/>
          </a:ln>
        </p:spPr>
      </p:pic>
      <p:sp>
        <p:nvSpPr>
          <p:cNvPr id="83971" name="Title 1"/>
          <p:cNvSpPr>
            <a:spLocks noGrp="1"/>
          </p:cNvSpPr>
          <p:nvPr>
            <p:ph type="title" idx="4294967295"/>
          </p:nvPr>
        </p:nvSpPr>
        <p:spPr/>
        <p:txBody>
          <a:bodyPr/>
          <a:lstStyle/>
          <a:p>
            <a:pPr eaLnBrk="1" hangingPunct="1"/>
            <a:r>
              <a:rPr lang="en-US" sz="2400" smtClean="0"/>
              <a:t>Revised Universal Soil Loss Equation</a:t>
            </a:r>
            <a:r>
              <a:rPr lang="en-US" smtClean="0"/>
              <a:t> (RUSLE3D)</a:t>
            </a:r>
            <a:br>
              <a:rPr lang="en-US" smtClean="0"/>
            </a:br>
            <a:endParaRPr lang="en-US" smtClean="0"/>
          </a:p>
        </p:txBody>
      </p:sp>
      <p:sp>
        <p:nvSpPr>
          <p:cNvPr id="83972" name="Content Placeholder 2"/>
          <p:cNvSpPr>
            <a:spLocks noGrp="1"/>
          </p:cNvSpPr>
          <p:nvPr>
            <p:ph sz="half" idx="4294967295"/>
          </p:nvPr>
        </p:nvSpPr>
        <p:spPr>
          <a:xfrm>
            <a:off x="4876800" y="1600200"/>
            <a:ext cx="4267200" cy="4525963"/>
          </a:xfrm>
        </p:spPr>
        <p:txBody>
          <a:bodyPr/>
          <a:lstStyle/>
          <a:p>
            <a:pPr eaLnBrk="1" hangingPunct="1">
              <a:buFont typeface="Arial" charset="0"/>
              <a:buNone/>
            </a:pPr>
            <a:r>
              <a:rPr lang="en-US" sz="2800" b="1" i="1" dirty="0" smtClean="0"/>
              <a:t>A</a:t>
            </a:r>
            <a:r>
              <a:rPr lang="en-US" sz="2800" dirty="0" smtClean="0"/>
              <a:t>   soil loss per unit area</a:t>
            </a:r>
          </a:p>
          <a:p>
            <a:pPr eaLnBrk="1" hangingPunct="1">
              <a:buFont typeface="Arial" charset="0"/>
              <a:buNone/>
            </a:pPr>
            <a:r>
              <a:rPr lang="en-US" sz="2800" b="1" i="1" dirty="0" smtClean="0"/>
              <a:t>R</a:t>
            </a:r>
            <a:r>
              <a:rPr lang="en-US" sz="2800" dirty="0" smtClean="0"/>
              <a:t>   rainfall </a:t>
            </a:r>
            <a:r>
              <a:rPr lang="en-US" sz="2800" dirty="0" err="1" smtClean="0"/>
              <a:t>erosivity</a:t>
            </a:r>
            <a:r>
              <a:rPr lang="en-US" sz="2800" dirty="0" smtClean="0"/>
              <a:t> factor</a:t>
            </a:r>
          </a:p>
          <a:p>
            <a:pPr eaLnBrk="1" hangingPunct="1">
              <a:buFont typeface="Arial" charset="0"/>
              <a:buNone/>
            </a:pPr>
            <a:r>
              <a:rPr lang="en-US" sz="2800" b="1" i="1" dirty="0" smtClean="0"/>
              <a:t>K</a:t>
            </a:r>
            <a:r>
              <a:rPr lang="en-US" sz="2800" dirty="0" smtClean="0"/>
              <a:t>   soil-</a:t>
            </a:r>
            <a:r>
              <a:rPr lang="en-US" sz="2800" dirty="0" err="1" smtClean="0"/>
              <a:t>erodibility</a:t>
            </a:r>
            <a:r>
              <a:rPr lang="en-US" sz="2800" dirty="0" smtClean="0"/>
              <a:t> factor</a:t>
            </a:r>
          </a:p>
          <a:p>
            <a:pPr eaLnBrk="1" hangingPunct="1">
              <a:buFont typeface="Arial" charset="0"/>
              <a:buNone/>
            </a:pPr>
            <a:r>
              <a:rPr lang="en-US" sz="2800" b="1" i="1" dirty="0" smtClean="0"/>
              <a:t>LS</a:t>
            </a:r>
            <a:r>
              <a:rPr lang="en-US" sz="2800" dirty="0" smtClean="0"/>
              <a:t>   length/slope steepness factor </a:t>
            </a:r>
          </a:p>
          <a:p>
            <a:pPr eaLnBrk="1" hangingPunct="1">
              <a:buFont typeface="Arial" charset="0"/>
              <a:buNone/>
            </a:pPr>
            <a:r>
              <a:rPr lang="en-US" sz="2800" b="1" i="1" dirty="0" smtClean="0"/>
              <a:t>C</a:t>
            </a:r>
            <a:r>
              <a:rPr lang="en-US" sz="2800" dirty="0" smtClean="0"/>
              <a:t>   cover factor</a:t>
            </a:r>
          </a:p>
          <a:p>
            <a:pPr eaLnBrk="1" hangingPunct="1">
              <a:buFont typeface="Arial" charset="0"/>
              <a:buNone/>
            </a:pPr>
            <a:r>
              <a:rPr lang="en-US" sz="2800" b="1" i="1" dirty="0" smtClean="0"/>
              <a:t>P</a:t>
            </a:r>
            <a:r>
              <a:rPr lang="en-US" sz="2800" dirty="0" smtClean="0"/>
              <a:t>   conservation support practice factor</a:t>
            </a:r>
          </a:p>
        </p:txBody>
      </p:sp>
      <p:sp>
        <p:nvSpPr>
          <p:cNvPr id="20" name="Freeform 19"/>
          <p:cNvSpPr/>
          <p:nvPr/>
        </p:nvSpPr>
        <p:spPr>
          <a:xfrm>
            <a:off x="381000" y="3048000"/>
            <a:ext cx="1512888" cy="823913"/>
          </a:xfrm>
          <a:custGeom>
            <a:avLst/>
            <a:gdLst>
              <a:gd name="connsiteX0" fmla="*/ 968828 w 1513114"/>
              <a:gd name="connsiteY0" fmla="*/ 65314 h 823254"/>
              <a:gd name="connsiteX1" fmla="*/ 881743 w 1513114"/>
              <a:gd name="connsiteY1" fmla="*/ 32657 h 823254"/>
              <a:gd name="connsiteX2" fmla="*/ 642257 w 1513114"/>
              <a:gd name="connsiteY2" fmla="*/ 0 h 823254"/>
              <a:gd name="connsiteX3" fmla="*/ 195943 w 1513114"/>
              <a:gd name="connsiteY3" fmla="*/ 10886 h 823254"/>
              <a:gd name="connsiteX4" fmla="*/ 108857 w 1513114"/>
              <a:gd name="connsiteY4" fmla="*/ 76200 h 823254"/>
              <a:gd name="connsiteX5" fmla="*/ 54428 w 1513114"/>
              <a:gd name="connsiteY5" fmla="*/ 119743 h 823254"/>
              <a:gd name="connsiteX6" fmla="*/ 32657 w 1513114"/>
              <a:gd name="connsiteY6" fmla="*/ 152400 h 823254"/>
              <a:gd name="connsiteX7" fmla="*/ 10885 w 1513114"/>
              <a:gd name="connsiteY7" fmla="*/ 228600 h 823254"/>
              <a:gd name="connsiteX8" fmla="*/ 0 w 1513114"/>
              <a:gd name="connsiteY8" fmla="*/ 261257 h 823254"/>
              <a:gd name="connsiteX9" fmla="*/ 10885 w 1513114"/>
              <a:gd name="connsiteY9" fmla="*/ 511628 h 823254"/>
              <a:gd name="connsiteX10" fmla="*/ 32657 w 1513114"/>
              <a:gd name="connsiteY10" fmla="*/ 533400 h 823254"/>
              <a:gd name="connsiteX11" fmla="*/ 130628 w 1513114"/>
              <a:gd name="connsiteY11" fmla="*/ 576943 h 823254"/>
              <a:gd name="connsiteX12" fmla="*/ 163285 w 1513114"/>
              <a:gd name="connsiteY12" fmla="*/ 587828 h 823254"/>
              <a:gd name="connsiteX13" fmla="*/ 195943 w 1513114"/>
              <a:gd name="connsiteY13" fmla="*/ 598714 h 823254"/>
              <a:gd name="connsiteX14" fmla="*/ 413657 w 1513114"/>
              <a:gd name="connsiteY14" fmla="*/ 587828 h 823254"/>
              <a:gd name="connsiteX15" fmla="*/ 446314 w 1513114"/>
              <a:gd name="connsiteY15" fmla="*/ 576943 h 823254"/>
              <a:gd name="connsiteX16" fmla="*/ 609600 w 1513114"/>
              <a:gd name="connsiteY16" fmla="*/ 587828 h 823254"/>
              <a:gd name="connsiteX17" fmla="*/ 664028 w 1513114"/>
              <a:gd name="connsiteY17" fmla="*/ 620486 h 823254"/>
              <a:gd name="connsiteX18" fmla="*/ 729343 w 1513114"/>
              <a:gd name="connsiteY18" fmla="*/ 653143 h 823254"/>
              <a:gd name="connsiteX19" fmla="*/ 783771 w 1513114"/>
              <a:gd name="connsiteY19" fmla="*/ 707571 h 823254"/>
              <a:gd name="connsiteX20" fmla="*/ 827314 w 1513114"/>
              <a:gd name="connsiteY20" fmla="*/ 762000 h 823254"/>
              <a:gd name="connsiteX21" fmla="*/ 859971 w 1513114"/>
              <a:gd name="connsiteY21" fmla="*/ 772886 h 823254"/>
              <a:gd name="connsiteX22" fmla="*/ 881743 w 1513114"/>
              <a:gd name="connsiteY22" fmla="*/ 794657 h 823254"/>
              <a:gd name="connsiteX23" fmla="*/ 1110343 w 1513114"/>
              <a:gd name="connsiteY23" fmla="*/ 794657 h 823254"/>
              <a:gd name="connsiteX24" fmla="*/ 1143000 w 1513114"/>
              <a:gd name="connsiteY24" fmla="*/ 772886 h 823254"/>
              <a:gd name="connsiteX25" fmla="*/ 1175657 w 1513114"/>
              <a:gd name="connsiteY25" fmla="*/ 762000 h 823254"/>
              <a:gd name="connsiteX26" fmla="*/ 1230085 w 1513114"/>
              <a:gd name="connsiteY26" fmla="*/ 729343 h 823254"/>
              <a:gd name="connsiteX27" fmla="*/ 1284514 w 1513114"/>
              <a:gd name="connsiteY27" fmla="*/ 685800 h 823254"/>
              <a:gd name="connsiteX28" fmla="*/ 1328057 w 1513114"/>
              <a:gd name="connsiteY28" fmla="*/ 674914 h 823254"/>
              <a:gd name="connsiteX29" fmla="*/ 1415143 w 1513114"/>
              <a:gd name="connsiteY29" fmla="*/ 620486 h 823254"/>
              <a:gd name="connsiteX30" fmla="*/ 1469571 w 1513114"/>
              <a:gd name="connsiteY30" fmla="*/ 566057 h 823254"/>
              <a:gd name="connsiteX31" fmla="*/ 1480457 w 1513114"/>
              <a:gd name="connsiteY31" fmla="*/ 533400 h 823254"/>
              <a:gd name="connsiteX32" fmla="*/ 1502228 w 1513114"/>
              <a:gd name="connsiteY32" fmla="*/ 511628 h 823254"/>
              <a:gd name="connsiteX33" fmla="*/ 1513114 w 1513114"/>
              <a:gd name="connsiteY33" fmla="*/ 468086 h 823254"/>
              <a:gd name="connsiteX34" fmla="*/ 1502228 w 1513114"/>
              <a:gd name="connsiteY34" fmla="*/ 337457 h 823254"/>
              <a:gd name="connsiteX35" fmla="*/ 1426028 w 1513114"/>
              <a:gd name="connsiteY35" fmla="*/ 217714 h 823254"/>
              <a:gd name="connsiteX36" fmla="*/ 1393371 w 1513114"/>
              <a:gd name="connsiteY36" fmla="*/ 206828 h 823254"/>
              <a:gd name="connsiteX37" fmla="*/ 1328057 w 1513114"/>
              <a:gd name="connsiteY37" fmla="*/ 174171 h 823254"/>
              <a:gd name="connsiteX38" fmla="*/ 1153885 w 1513114"/>
              <a:gd name="connsiteY38" fmla="*/ 163286 h 823254"/>
              <a:gd name="connsiteX39" fmla="*/ 1066800 w 1513114"/>
              <a:gd name="connsiteY39" fmla="*/ 130628 h 823254"/>
              <a:gd name="connsiteX40" fmla="*/ 968828 w 1513114"/>
              <a:gd name="connsiteY40" fmla="*/ 87086 h 823254"/>
              <a:gd name="connsiteX41" fmla="*/ 968828 w 1513114"/>
              <a:gd name="connsiteY41" fmla="*/ 65314 h 82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13114" h="823254">
                <a:moveTo>
                  <a:pt x="968828" y="65314"/>
                </a:moveTo>
                <a:cubicBezTo>
                  <a:pt x="954314" y="56243"/>
                  <a:pt x="943433" y="42397"/>
                  <a:pt x="881743" y="32657"/>
                </a:cubicBezTo>
                <a:cubicBezTo>
                  <a:pt x="783312" y="17115"/>
                  <a:pt x="732985" y="11341"/>
                  <a:pt x="642257" y="0"/>
                </a:cubicBezTo>
                <a:lnTo>
                  <a:pt x="195943" y="10886"/>
                </a:lnTo>
                <a:cubicBezTo>
                  <a:pt x="152132" y="15547"/>
                  <a:pt x="137346" y="53409"/>
                  <a:pt x="108857" y="76200"/>
                </a:cubicBezTo>
                <a:cubicBezTo>
                  <a:pt x="77422" y="101348"/>
                  <a:pt x="77793" y="90537"/>
                  <a:pt x="54428" y="119743"/>
                </a:cubicBezTo>
                <a:cubicBezTo>
                  <a:pt x="46255" y="129959"/>
                  <a:pt x="38508" y="140698"/>
                  <a:pt x="32657" y="152400"/>
                </a:cubicBezTo>
                <a:cubicBezTo>
                  <a:pt x="23957" y="169801"/>
                  <a:pt x="15536" y="212323"/>
                  <a:pt x="10885" y="228600"/>
                </a:cubicBezTo>
                <a:cubicBezTo>
                  <a:pt x="7733" y="239633"/>
                  <a:pt x="3628" y="250371"/>
                  <a:pt x="0" y="261257"/>
                </a:cubicBezTo>
                <a:cubicBezTo>
                  <a:pt x="3628" y="344714"/>
                  <a:pt x="932" y="428687"/>
                  <a:pt x="10885" y="511628"/>
                </a:cubicBezTo>
                <a:cubicBezTo>
                  <a:pt x="12108" y="521818"/>
                  <a:pt x="24643" y="526989"/>
                  <a:pt x="32657" y="533400"/>
                </a:cubicBezTo>
                <a:cubicBezTo>
                  <a:pt x="69621" y="562971"/>
                  <a:pt x="78843" y="559681"/>
                  <a:pt x="130628" y="576943"/>
                </a:cubicBezTo>
                <a:lnTo>
                  <a:pt x="163285" y="587828"/>
                </a:lnTo>
                <a:lnTo>
                  <a:pt x="195943" y="598714"/>
                </a:lnTo>
                <a:cubicBezTo>
                  <a:pt x="268514" y="595085"/>
                  <a:pt x="341268" y="594123"/>
                  <a:pt x="413657" y="587828"/>
                </a:cubicBezTo>
                <a:cubicBezTo>
                  <a:pt x="425088" y="586834"/>
                  <a:pt x="434840" y="576943"/>
                  <a:pt x="446314" y="576943"/>
                </a:cubicBezTo>
                <a:cubicBezTo>
                  <a:pt x="500863" y="576943"/>
                  <a:pt x="555171" y="584200"/>
                  <a:pt x="609600" y="587828"/>
                </a:cubicBezTo>
                <a:cubicBezTo>
                  <a:pt x="652122" y="630352"/>
                  <a:pt x="607506" y="592225"/>
                  <a:pt x="664028" y="620486"/>
                </a:cubicBezTo>
                <a:cubicBezTo>
                  <a:pt x="748435" y="662689"/>
                  <a:pt x="647258" y="625781"/>
                  <a:pt x="729343" y="653143"/>
                </a:cubicBezTo>
                <a:cubicBezTo>
                  <a:pt x="787396" y="740224"/>
                  <a:pt x="711203" y="635004"/>
                  <a:pt x="783771" y="707571"/>
                </a:cubicBezTo>
                <a:cubicBezTo>
                  <a:pt x="806017" y="729817"/>
                  <a:pt x="800386" y="745843"/>
                  <a:pt x="827314" y="762000"/>
                </a:cubicBezTo>
                <a:cubicBezTo>
                  <a:pt x="837153" y="767904"/>
                  <a:pt x="849085" y="769257"/>
                  <a:pt x="859971" y="772886"/>
                </a:cubicBezTo>
                <a:cubicBezTo>
                  <a:pt x="867228" y="780143"/>
                  <a:pt x="872563" y="790067"/>
                  <a:pt x="881743" y="794657"/>
                </a:cubicBezTo>
                <a:cubicBezTo>
                  <a:pt x="938937" y="823254"/>
                  <a:pt x="1101566" y="795173"/>
                  <a:pt x="1110343" y="794657"/>
                </a:cubicBezTo>
                <a:cubicBezTo>
                  <a:pt x="1121229" y="787400"/>
                  <a:pt x="1131298" y="778737"/>
                  <a:pt x="1143000" y="772886"/>
                </a:cubicBezTo>
                <a:cubicBezTo>
                  <a:pt x="1153263" y="767754"/>
                  <a:pt x="1165818" y="767904"/>
                  <a:pt x="1175657" y="762000"/>
                </a:cubicBezTo>
                <a:cubicBezTo>
                  <a:pt x="1250364" y="717174"/>
                  <a:pt x="1137579" y="760176"/>
                  <a:pt x="1230085" y="729343"/>
                </a:cubicBezTo>
                <a:cubicBezTo>
                  <a:pt x="1247642" y="711786"/>
                  <a:pt x="1260482" y="696099"/>
                  <a:pt x="1284514" y="685800"/>
                </a:cubicBezTo>
                <a:cubicBezTo>
                  <a:pt x="1298265" y="679907"/>
                  <a:pt x="1313543" y="678543"/>
                  <a:pt x="1328057" y="674914"/>
                </a:cubicBezTo>
                <a:cubicBezTo>
                  <a:pt x="1428675" y="574296"/>
                  <a:pt x="1277695" y="716700"/>
                  <a:pt x="1415143" y="620486"/>
                </a:cubicBezTo>
                <a:cubicBezTo>
                  <a:pt x="1436163" y="605772"/>
                  <a:pt x="1469571" y="566057"/>
                  <a:pt x="1469571" y="566057"/>
                </a:cubicBezTo>
                <a:cubicBezTo>
                  <a:pt x="1473200" y="555171"/>
                  <a:pt x="1474553" y="543239"/>
                  <a:pt x="1480457" y="533400"/>
                </a:cubicBezTo>
                <a:cubicBezTo>
                  <a:pt x="1485737" y="524599"/>
                  <a:pt x="1497638" y="520808"/>
                  <a:pt x="1502228" y="511628"/>
                </a:cubicBezTo>
                <a:cubicBezTo>
                  <a:pt x="1508919" y="498247"/>
                  <a:pt x="1509485" y="482600"/>
                  <a:pt x="1513114" y="468086"/>
                </a:cubicBezTo>
                <a:cubicBezTo>
                  <a:pt x="1509485" y="424543"/>
                  <a:pt x="1509411" y="380556"/>
                  <a:pt x="1502228" y="337457"/>
                </a:cubicBezTo>
                <a:cubicBezTo>
                  <a:pt x="1495599" y="297684"/>
                  <a:pt x="1470683" y="232600"/>
                  <a:pt x="1426028" y="217714"/>
                </a:cubicBezTo>
                <a:cubicBezTo>
                  <a:pt x="1415142" y="214085"/>
                  <a:pt x="1403634" y="211960"/>
                  <a:pt x="1393371" y="206828"/>
                </a:cubicBezTo>
                <a:cubicBezTo>
                  <a:pt x="1363039" y="191662"/>
                  <a:pt x="1362713" y="177819"/>
                  <a:pt x="1328057" y="174171"/>
                </a:cubicBezTo>
                <a:cubicBezTo>
                  <a:pt x="1270206" y="168082"/>
                  <a:pt x="1211942" y="166914"/>
                  <a:pt x="1153885" y="163286"/>
                </a:cubicBezTo>
                <a:cubicBezTo>
                  <a:pt x="1112610" y="122009"/>
                  <a:pt x="1150618" y="151582"/>
                  <a:pt x="1066800" y="130628"/>
                </a:cubicBezTo>
                <a:cubicBezTo>
                  <a:pt x="954463" y="102544"/>
                  <a:pt x="1040311" y="122827"/>
                  <a:pt x="968828" y="87086"/>
                </a:cubicBezTo>
                <a:cubicBezTo>
                  <a:pt x="923990" y="64667"/>
                  <a:pt x="983342" y="74385"/>
                  <a:pt x="968828" y="65314"/>
                </a:cubicBezTo>
                <a:close/>
              </a:path>
            </a:pathLst>
          </a:cu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975"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83976"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83977"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971800" y="1066800"/>
            <a:ext cx="3382963" cy="327025"/>
          </a:xfrm>
          <a:prstGeom prst="rect">
            <a:avLst/>
          </a:prstGeom>
          <a:noFill/>
          <a:ln w="9525">
            <a:noFill/>
            <a:miter lim="800000"/>
            <a:headEnd/>
            <a:tailEnd/>
          </a:ln>
        </p:spPr>
      </p:pic>
      <p:sp>
        <p:nvSpPr>
          <p:cNvPr id="83978" name="Rectangle 5"/>
          <p:cNvSpPr>
            <a:spLocks noChangeArrowheads="1"/>
          </p:cNvSpPr>
          <p:nvPr/>
        </p:nvSpPr>
        <p:spPr bwMode="auto">
          <a:xfrm>
            <a:off x="0" y="631825"/>
            <a:ext cx="9144000" cy="0"/>
          </a:xfrm>
          <a:prstGeom prst="rect">
            <a:avLst/>
          </a:prstGeom>
          <a:noFill/>
          <a:ln w="9525">
            <a:noFill/>
            <a:miter lim="800000"/>
            <a:headEnd/>
            <a:tailEnd/>
          </a:ln>
        </p:spPr>
        <p:txBody>
          <a:bodyPr wrap="none" anchor="ctr">
            <a:spAutoFit/>
          </a:bodyPr>
          <a:lstStyle/>
          <a:p>
            <a:pPr>
              <a:tabLst>
                <a:tab pos="228600" algn="l"/>
              </a:tabLst>
            </a:pPr>
            <a:endParaRPr lang="en-US">
              <a:latin typeface="Calibri" pitchFamily="34" charset="0"/>
            </a:endParaRPr>
          </a:p>
        </p:txBody>
      </p:sp>
      <p:cxnSp>
        <p:nvCxnSpPr>
          <p:cNvPr id="12" name="Straight Arrow Connector 11"/>
          <p:cNvCxnSpPr>
            <a:cxnSpLocks noChangeShapeType="1"/>
          </p:cNvCxnSpPr>
          <p:nvPr/>
        </p:nvCxnSpPr>
        <p:spPr bwMode="auto">
          <a:xfrm rot="10800000">
            <a:off x="2819400" y="2133600"/>
            <a:ext cx="2133600" cy="228602"/>
          </a:xfrm>
          <a:prstGeom prst="straightConnector1">
            <a:avLst/>
          </a:prstGeom>
          <a:noFill/>
          <a:ln w="38100" algn="ctr">
            <a:solidFill>
              <a:srgbClr val="4A7EBB"/>
            </a:solidFill>
            <a:round/>
            <a:headEnd/>
            <a:tailEnd type="arrow" w="med" len="med"/>
          </a:ln>
        </p:spPr>
      </p:cxnSp>
      <p:sp>
        <p:nvSpPr>
          <p:cNvPr id="83980" name="TextBox 14"/>
          <p:cNvSpPr txBox="1">
            <a:spLocks noChangeArrowheads="1"/>
          </p:cNvSpPr>
          <p:nvPr/>
        </p:nvSpPr>
        <p:spPr bwMode="auto">
          <a:xfrm>
            <a:off x="533400" y="3200400"/>
            <a:ext cx="1019831" cy="307777"/>
          </a:xfrm>
          <a:prstGeom prst="rect">
            <a:avLst/>
          </a:prstGeom>
          <a:noFill/>
          <a:ln w="9525">
            <a:noFill/>
            <a:miter lim="800000"/>
            <a:headEnd/>
            <a:tailEnd/>
          </a:ln>
        </p:spPr>
        <p:txBody>
          <a:bodyPr wrap="none">
            <a:spAutoFit/>
          </a:bodyPr>
          <a:lstStyle/>
          <a:p>
            <a:r>
              <a:rPr lang="en-US" sz="1400" b="1" dirty="0"/>
              <a:t>Soil Maps</a:t>
            </a:r>
          </a:p>
        </p:txBody>
      </p:sp>
      <p:cxnSp>
        <p:nvCxnSpPr>
          <p:cNvPr id="22" name="Straight Arrow Connector 21"/>
          <p:cNvCxnSpPr/>
          <p:nvPr/>
        </p:nvCxnSpPr>
        <p:spPr>
          <a:xfrm rot="10800000" flipV="1">
            <a:off x="1981200" y="2895600"/>
            <a:ext cx="2895602" cy="533400"/>
          </a:xfrm>
          <a:prstGeom prst="straightConnector1">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83982" name="Picture 16" descr="C:\Users\Brent\AppData\Local\Microsoft\Windows\Temporary Internet Files\Content.IE5\56WJ9NL4\MC900434781[1].png"/>
          <p:cNvPicPr>
            <a:picLocks noChangeAspect="1" noChangeArrowheads="1"/>
          </p:cNvPicPr>
          <p:nvPr/>
        </p:nvPicPr>
        <p:blipFill>
          <a:blip r:embed="rId5"/>
          <a:srcRect/>
          <a:stretch>
            <a:fillRect/>
          </a:stretch>
        </p:blipFill>
        <p:spPr bwMode="auto">
          <a:xfrm>
            <a:off x="304800" y="3810000"/>
            <a:ext cx="1295400" cy="1295400"/>
          </a:xfrm>
          <a:prstGeom prst="rect">
            <a:avLst/>
          </a:prstGeom>
          <a:noFill/>
          <a:ln w="9525">
            <a:noFill/>
            <a:miter lim="800000"/>
            <a:headEnd/>
            <a:tailEnd/>
          </a:ln>
        </p:spPr>
      </p:pic>
      <p:sp>
        <p:nvSpPr>
          <p:cNvPr id="83983" name="TextBox 15"/>
          <p:cNvSpPr txBox="1">
            <a:spLocks noChangeArrowheads="1"/>
          </p:cNvSpPr>
          <p:nvPr/>
        </p:nvSpPr>
        <p:spPr bwMode="auto">
          <a:xfrm>
            <a:off x="429076" y="4114800"/>
            <a:ext cx="1069524" cy="307777"/>
          </a:xfrm>
          <a:prstGeom prst="rect">
            <a:avLst/>
          </a:prstGeom>
          <a:noFill/>
          <a:ln w="9525">
            <a:noFill/>
            <a:miter lim="800000"/>
            <a:headEnd/>
            <a:tailEnd/>
          </a:ln>
        </p:spPr>
        <p:txBody>
          <a:bodyPr wrap="none">
            <a:spAutoFit/>
          </a:bodyPr>
          <a:lstStyle/>
          <a:p>
            <a:r>
              <a:rPr lang="en-US" sz="1400" b="1" dirty="0">
                <a:solidFill>
                  <a:schemeClr val="bg1"/>
                </a:solidFill>
              </a:rPr>
              <a:t>Computed</a:t>
            </a:r>
          </a:p>
        </p:txBody>
      </p:sp>
      <p:cxnSp>
        <p:nvCxnSpPr>
          <p:cNvPr id="42" name="Straight Arrow Connector 41"/>
          <p:cNvCxnSpPr/>
          <p:nvPr/>
        </p:nvCxnSpPr>
        <p:spPr>
          <a:xfrm rot="10800000" flipV="1">
            <a:off x="1600200" y="3505200"/>
            <a:ext cx="3276600" cy="76200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1042" idx="8"/>
          </p:cNvCxnSpPr>
          <p:nvPr/>
        </p:nvCxnSpPr>
        <p:spPr>
          <a:xfrm rot="10800000" flipV="1">
            <a:off x="119005350" y="4876800"/>
            <a:ext cx="646113" cy="30480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0800000" flipV="1">
            <a:off x="2286000" y="4953000"/>
            <a:ext cx="2590800" cy="45720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83987" name="Group 52"/>
          <p:cNvGrpSpPr>
            <a:grpSpLocks/>
          </p:cNvGrpSpPr>
          <p:nvPr/>
        </p:nvGrpSpPr>
        <p:grpSpPr bwMode="auto">
          <a:xfrm>
            <a:off x="314326" y="5181600"/>
            <a:ext cx="1895475" cy="1447800"/>
            <a:chOff x="3124402" y="5162550"/>
            <a:chExt cx="1352348" cy="1809750"/>
          </a:xfrm>
        </p:grpSpPr>
        <p:sp>
          <p:nvSpPr>
            <p:cNvPr id="1042" name="Documents"/>
            <p:cNvSpPr>
              <a:spLocks noEditPoints="1" noChangeArrowheads="1"/>
            </p:cNvSpPr>
            <p:nvPr/>
          </p:nvSpPr>
          <p:spPr bwMode="auto">
            <a:xfrm>
              <a:off x="3124402" y="5162550"/>
              <a:ext cx="1352348"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3989" name="TextBox 16"/>
            <p:cNvSpPr txBox="1">
              <a:spLocks noChangeArrowheads="1"/>
            </p:cNvSpPr>
            <p:nvPr/>
          </p:nvSpPr>
          <p:spPr bwMode="auto">
            <a:xfrm>
              <a:off x="3171972" y="5448300"/>
              <a:ext cx="1116763" cy="1192634"/>
            </a:xfrm>
            <a:prstGeom prst="rect">
              <a:avLst/>
            </a:prstGeom>
            <a:noFill/>
            <a:ln w="9525">
              <a:noFill/>
              <a:miter lim="800000"/>
              <a:headEnd/>
              <a:tailEnd/>
            </a:ln>
          </p:spPr>
          <p:txBody>
            <a:bodyPr>
              <a:spAutoFit/>
            </a:bodyPr>
            <a:lstStyle/>
            <a:p>
              <a:r>
                <a:rPr lang="en-US" sz="1400" b="1" dirty="0"/>
                <a:t> Derived </a:t>
              </a:r>
            </a:p>
            <a:p>
              <a:r>
                <a:rPr lang="en-US" sz="1400" b="1" dirty="0"/>
                <a:t> from</a:t>
              </a:r>
            </a:p>
            <a:p>
              <a:r>
                <a:rPr lang="en-US" sz="1400" b="1" dirty="0"/>
                <a:t> reference</a:t>
              </a:r>
            </a:p>
            <a:p>
              <a:r>
                <a:rPr lang="en-US" sz="1400" b="1" dirty="0"/>
                <a:t> tables</a:t>
              </a:r>
            </a:p>
          </p:txBody>
        </p:sp>
      </p:grpSp>
      <p:cxnSp>
        <p:nvCxnSpPr>
          <p:cNvPr id="26" name="Straight Arrow Connector 25"/>
          <p:cNvCxnSpPr>
            <a:endCxn id="1042" idx="8"/>
          </p:cNvCxnSpPr>
          <p:nvPr/>
        </p:nvCxnSpPr>
        <p:spPr>
          <a:xfrm rot="10800000" flipV="1">
            <a:off x="2209800" y="4343400"/>
            <a:ext cx="2667000" cy="83820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Title 4"/>
          <p:cNvSpPr>
            <a:spLocks noGrp="1"/>
          </p:cNvSpPr>
          <p:nvPr>
            <p:ph type="title"/>
          </p:nvPr>
        </p:nvSpPr>
        <p:spPr/>
        <p:txBody>
          <a:bodyPr/>
          <a:lstStyle/>
          <a:p>
            <a:pPr eaLnBrk="1" hangingPunct="1"/>
            <a:endParaRPr lang="en-US" smtClean="0"/>
          </a:p>
        </p:txBody>
      </p:sp>
      <p:pic>
        <p:nvPicPr>
          <p:cNvPr id="61443" name="Content Placeholder 6" descr="aoi9551_ortho2.png"/>
          <p:cNvPicPr>
            <a:picLocks noGrp="1" noChangeAspect="1"/>
          </p:cNvPicPr>
          <p:nvPr>
            <p:ph idx="1"/>
          </p:nvPr>
        </p:nvPicPr>
        <p:blipFill>
          <a:blip r:embed="rId3"/>
          <a:srcRect/>
          <a:stretch>
            <a:fillRect/>
          </a:stretch>
        </p:blipFill>
        <p:spPr>
          <a:xfrm>
            <a:off x="0" y="152400"/>
            <a:ext cx="9147175" cy="65532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solidFill>
                  <a:schemeClr val="accent1">
                    <a:lumMod val="60000"/>
                    <a:lumOff val="40000"/>
                  </a:schemeClr>
                </a:solidFill>
              </a:rPr>
              <a:t>Hands on Demonstration</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457200" y="2179638"/>
            <a:ext cx="8229600" cy="4525962"/>
          </a:xfrm>
        </p:spPr>
        <p:txBody>
          <a:bodyPr/>
          <a:lstStyle/>
          <a:p>
            <a:pPr algn="ctr" eaLnBrk="1" hangingPunct="1">
              <a:buFont typeface="Arial" charset="0"/>
              <a:buNone/>
              <a:defRPr/>
            </a:pPr>
            <a:r>
              <a:rPr lang="en-US" sz="4800" b="1" dirty="0" smtClean="0">
                <a:solidFill>
                  <a:srgbClr val="C00000"/>
                </a:solidFill>
                <a:effectLst>
                  <a:outerShdw blurRad="38100" dist="38100" dir="2700000" algn="tl">
                    <a:srgbClr val="000000">
                      <a:alpha val="43137"/>
                    </a:srgbClr>
                  </a:outerShdw>
                </a:effectLst>
                <a:latin typeface="Comic Sans MS" pitchFamily="66" charset="0"/>
              </a:rPr>
              <a:t>Please stand….</a:t>
            </a:r>
          </a:p>
          <a:p>
            <a:pPr algn="ctr" eaLnBrk="1" hangingPunct="1">
              <a:buFont typeface="Arial" charset="0"/>
              <a:buNone/>
              <a:defRPr/>
            </a:pPr>
            <a:r>
              <a:rPr lang="en-US" sz="4800" b="1" dirty="0" smtClean="0">
                <a:solidFill>
                  <a:srgbClr val="C00000"/>
                </a:solidFill>
                <a:effectLst>
                  <a:outerShdw blurRad="38100" dist="38100" dir="2700000" algn="tl">
                    <a:srgbClr val="000000">
                      <a:alpha val="43137"/>
                    </a:srgbClr>
                  </a:outerShdw>
                </a:effectLst>
                <a:latin typeface="Comic Sans MS" pitchFamily="66" charset="0"/>
              </a:rPr>
              <a:t>S – T – R – E  – T – C – H</a:t>
            </a:r>
          </a:p>
          <a:p>
            <a:pPr algn="ctr" eaLnBrk="1" hangingPunct="1">
              <a:buFont typeface="Arial" charset="0"/>
              <a:buNone/>
              <a:defRPr/>
            </a:pPr>
            <a:r>
              <a:rPr lang="en-US" sz="4800" b="1" dirty="0" smtClean="0">
                <a:solidFill>
                  <a:srgbClr val="C00000"/>
                </a:solidFill>
                <a:effectLst>
                  <a:outerShdw blurRad="38100" dist="38100" dir="2700000" algn="tl">
                    <a:srgbClr val="000000">
                      <a:alpha val="43137"/>
                    </a:srgbClr>
                  </a:outerShdw>
                </a:effectLst>
                <a:latin typeface="Comic Sans MS" pitchFamily="66" charset="0"/>
              </a:rPr>
              <a:t> and join me around the model</a:t>
            </a:r>
            <a:endParaRPr lang="en-US" sz="4800" b="1" dirty="0">
              <a:solidFill>
                <a:srgbClr val="C0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9144000" cy="6857992"/>
        </p:xfrm>
        <a:graphic>
          <a:graphicData uri="http://schemas.openxmlformats.org/drawingml/2006/table">
            <a:tbl>
              <a:tblPr/>
              <a:tblGrid>
                <a:gridCol w="312001"/>
                <a:gridCol w="1211999"/>
                <a:gridCol w="528000"/>
                <a:gridCol w="528000"/>
                <a:gridCol w="528000"/>
                <a:gridCol w="528000"/>
                <a:gridCol w="528000"/>
                <a:gridCol w="528000"/>
                <a:gridCol w="528000"/>
                <a:gridCol w="528000"/>
                <a:gridCol w="528000"/>
                <a:gridCol w="528000"/>
                <a:gridCol w="528000"/>
                <a:gridCol w="528000"/>
                <a:gridCol w="528000"/>
                <a:gridCol w="528000"/>
                <a:gridCol w="228000"/>
              </a:tblGrid>
              <a:tr h="126481">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r>
              <a:tr h="277428">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gridSpan="4">
                  <a:txBody>
                    <a:bodyPr/>
                    <a:lstStyle/>
                    <a:p>
                      <a:pPr algn="l" fontAlgn="ctr"/>
                      <a:r>
                        <a:rPr lang="en-US" sz="500" b="0" i="1" u="none" strike="noStrike">
                          <a:solidFill>
                            <a:srgbClr val="000000"/>
                          </a:solidFill>
                          <a:latin typeface="Times New Roman"/>
                        </a:rPr>
                        <a:t>Spatially variable Factor C</a:t>
                      </a:r>
                      <a:br>
                        <a:rPr lang="en-US" sz="500" b="0" i="1" u="none" strike="noStrike">
                          <a:solidFill>
                            <a:srgbClr val="000000"/>
                          </a:solidFill>
                          <a:latin typeface="Times New Roman"/>
                        </a:rPr>
                      </a:br>
                      <a:r>
                        <a:rPr lang="en-US" sz="500" b="0" i="1" u="none" strike="noStrike">
                          <a:solidFill>
                            <a:srgbClr val="000000"/>
                          </a:solidFill>
                          <a:latin typeface="Times New Roman"/>
                        </a:rPr>
                        <a:t>with weighted and non-weighted flow</a:t>
                      </a:r>
                    </a:p>
                  </a:txBody>
                  <a:tcPr marL="3165" marR="3165" marT="31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481">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a:noFill/>
                    </a:lnB>
                  </a:tcPr>
                </a:tc>
              </a:tr>
              <a:tr h="126481">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sz="400" b="1" i="0" u="none" strike="noStrike">
                          <a:solidFill>
                            <a:srgbClr val="000000"/>
                          </a:solidFill>
                          <a:latin typeface="Times New Roman"/>
                        </a:rPr>
                        <a:t>Real world DEM</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Initial Model State</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Fill Dam 1</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Fill Dam 2</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Fill Dam 3</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Grade 3</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Rip Rap</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500" b="0" i="0" u="none" strike="noStrike">
                        <a:solidFill>
                          <a:srgbClr val="000000"/>
                        </a:solidFill>
                        <a:latin typeface="Times New Roman"/>
                      </a:endParaRPr>
                    </a:p>
                  </a:txBody>
                  <a:tcPr marL="3165" marR="3165" marT="3165" marB="0" anchor="b">
                    <a:lnL w="6350" cap="flat" cmpd="sng" algn="ctr">
                      <a:solidFill>
                        <a:srgbClr val="000000"/>
                      </a:solidFill>
                      <a:prstDash val="solid"/>
                      <a:round/>
                      <a:headEnd type="none" w="med" len="med"/>
                      <a:tailEnd type="none" w="med" len="med"/>
                    </a:lnL>
                    <a:lnR>
                      <a:noFill/>
                    </a:lnR>
                    <a:lnT>
                      <a:noFill/>
                    </a:lnT>
                    <a:lnB>
                      <a:noFill/>
                    </a:lnB>
                  </a:tcPr>
                </a:tc>
              </a:tr>
              <a:tr h="369357">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w="6350" cap="flat" cmpd="sng" algn="ctr">
                      <a:solidFill>
                        <a:srgbClr val="000000"/>
                      </a:solidFill>
                      <a:prstDash val="solid"/>
                      <a:round/>
                      <a:headEnd type="none" w="med" len="med"/>
                      <a:tailEnd type="none" w="med" len="med"/>
                    </a:lnL>
                    <a:lnR>
                      <a:noFill/>
                    </a:lnR>
                    <a:lnT>
                      <a:noFill/>
                    </a:lnT>
                    <a:lnB>
                      <a:noFill/>
                    </a:lnB>
                  </a:tcPr>
                </a:tc>
              </a:tr>
              <a:tr h="126481">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6350" cap="flat" cmpd="sng" algn="ctr">
                      <a:solidFill>
                        <a:srgbClr val="000000"/>
                      </a:solidFill>
                      <a:prstDash val="solid"/>
                      <a:round/>
                      <a:headEnd type="none" w="med" len="med"/>
                      <a:tailEnd type="none" w="med" len="med"/>
                    </a:lnB>
                  </a:tcPr>
                </a:tc>
              </a:tr>
              <a:tr h="247919">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r>
                        <a:rPr lang="en-US" sz="500" b="0" i="0" u="none" strike="noStrike">
                          <a:solidFill>
                            <a:srgbClr val="000000"/>
                          </a:solidFill>
                          <a:latin typeface="Times New Roman"/>
                        </a:rPr>
                        <a:t>Soil loss potential tons/(acre.year)</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39.34</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31.90</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35.72</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29.11</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40.63</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32.47</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41.11</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32.93</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38.45</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31.08</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41.42</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33.74</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37.95</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31.22</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a:noFill/>
                    </a:lnB>
                  </a:tcPr>
                </a:tc>
              </a:tr>
              <a:tr h="247919">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r>
                        <a:rPr lang="en-US" sz="500" b="0" i="0" u="none" strike="noStrike">
                          <a:solidFill>
                            <a:srgbClr val="000000"/>
                          </a:solidFill>
                          <a:latin typeface="Times New Roman"/>
                        </a:rPr>
                        <a:t>Percent change from real world</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-9.18</a:t>
                      </a:r>
                    </a:p>
                  </a:txBody>
                  <a:tcPr marL="3165" marR="3165" marT="3165" marB="0" anchor="ctr">
                    <a:lnL>
                      <a:noFill/>
                    </a:lnL>
                    <a:lnR>
                      <a:noFill/>
                    </a:lnR>
                    <a:lnT>
                      <a:noFill/>
                    </a:lnT>
                    <a:lnB>
                      <a:noFill/>
                    </a:lnB>
                    <a:solidFill>
                      <a:srgbClr val="D8D8D8"/>
                    </a:solidFill>
                  </a:tcPr>
                </a:tc>
                <a:tc>
                  <a:txBody>
                    <a:bodyPr/>
                    <a:lstStyle/>
                    <a:p>
                      <a:pPr algn="ctr" fontAlgn="ctr"/>
                      <a:r>
                        <a:rPr lang="en-US" sz="500" b="0" i="0" u="none" strike="noStrike">
                          <a:solidFill>
                            <a:srgbClr val="000000"/>
                          </a:solidFill>
                          <a:latin typeface="Times New Roman"/>
                        </a:rPr>
                        <a:t>-8.72</a:t>
                      </a:r>
                    </a:p>
                  </a:txBody>
                  <a:tcPr marL="3165" marR="3165" marT="3165" marB="0" anchor="ctr">
                    <a:lnL>
                      <a:noFill/>
                    </a:lnL>
                    <a:lnR>
                      <a:noFill/>
                    </a:lnR>
                    <a:lnT>
                      <a:noFill/>
                    </a:lnT>
                    <a:lnB>
                      <a:noFill/>
                    </a:lnB>
                    <a:solidFill>
                      <a:srgbClr val="D8D8D8"/>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D8D8D8"/>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D8D8D8"/>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D8D8D8"/>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D8D8D8"/>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D8D8D8"/>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D8D8D8"/>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D8D8D8"/>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D8D8D8"/>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D8D8D8"/>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D8D8D8"/>
                    </a:solidFill>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r>
              <a:tr h="247919">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r>
                        <a:rPr lang="en-US" sz="500" b="0" i="0" u="none" strike="noStrike">
                          <a:solidFill>
                            <a:srgbClr val="000000"/>
                          </a:solidFill>
                          <a:latin typeface="Times New Roman"/>
                        </a:rPr>
                        <a:t>Percent change from initial model state</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13.74</a:t>
                      </a:r>
                    </a:p>
                  </a:txBody>
                  <a:tcPr marL="3165" marR="3165" marT="3165" marB="0" anchor="ctr">
                    <a:lnL>
                      <a:noFill/>
                    </a:lnL>
                    <a:lnR>
                      <a:noFill/>
                    </a:lnR>
                    <a:lnT>
                      <a:noFill/>
                    </a:lnT>
                    <a:lnB>
                      <a:noFill/>
                    </a:lnB>
                    <a:solidFill>
                      <a:srgbClr val="FF3B00"/>
                    </a:solidFill>
                  </a:tcPr>
                </a:tc>
                <a:tc>
                  <a:txBody>
                    <a:bodyPr/>
                    <a:lstStyle/>
                    <a:p>
                      <a:pPr algn="ctr" fontAlgn="ctr"/>
                      <a:r>
                        <a:rPr lang="en-US" sz="500" b="0" i="0" u="none" strike="noStrike">
                          <a:solidFill>
                            <a:srgbClr val="000000"/>
                          </a:solidFill>
                          <a:latin typeface="Times New Roman"/>
                        </a:rPr>
                        <a:t>11.52</a:t>
                      </a:r>
                    </a:p>
                  </a:txBody>
                  <a:tcPr marL="3165" marR="3165" marT="3165" marB="0" anchor="ctr">
                    <a:lnL>
                      <a:noFill/>
                    </a:lnL>
                    <a:lnR>
                      <a:noFill/>
                    </a:lnR>
                    <a:lnT>
                      <a:noFill/>
                    </a:lnT>
                    <a:lnB>
                      <a:noFill/>
                    </a:lnB>
                    <a:solidFill>
                      <a:srgbClr val="FF7400"/>
                    </a:solidFill>
                  </a:tcPr>
                </a:tc>
                <a:tc>
                  <a:txBody>
                    <a:bodyPr/>
                    <a:lstStyle/>
                    <a:p>
                      <a:pPr algn="ctr" fontAlgn="ctr"/>
                      <a:r>
                        <a:rPr lang="en-US" sz="500" b="0" i="0" u="none" strike="noStrike">
                          <a:solidFill>
                            <a:srgbClr val="000000"/>
                          </a:solidFill>
                          <a:latin typeface="Times New Roman"/>
                        </a:rPr>
                        <a:t>15.09</a:t>
                      </a:r>
                    </a:p>
                  </a:txBody>
                  <a:tcPr marL="3165" marR="3165" marT="3165" marB="0" anchor="ctr">
                    <a:lnL>
                      <a:noFill/>
                    </a:lnL>
                    <a:lnR>
                      <a:noFill/>
                    </a:lnR>
                    <a:lnT>
                      <a:noFill/>
                    </a:lnT>
                    <a:lnB>
                      <a:noFill/>
                    </a:lnB>
                    <a:solidFill>
                      <a:srgbClr val="FF1700"/>
                    </a:solidFill>
                  </a:tcPr>
                </a:tc>
                <a:tc>
                  <a:txBody>
                    <a:bodyPr/>
                    <a:lstStyle/>
                    <a:p>
                      <a:pPr algn="ctr" fontAlgn="ctr"/>
                      <a:r>
                        <a:rPr lang="en-US" sz="500" b="0" i="0" u="none" strike="noStrike">
                          <a:solidFill>
                            <a:srgbClr val="000000"/>
                          </a:solidFill>
                          <a:latin typeface="Times New Roman"/>
                        </a:rPr>
                        <a:t>13.12</a:t>
                      </a:r>
                    </a:p>
                  </a:txBody>
                  <a:tcPr marL="3165" marR="3165" marT="3165" marB="0" anchor="ctr">
                    <a:lnL>
                      <a:noFill/>
                    </a:lnL>
                    <a:lnR>
                      <a:noFill/>
                    </a:lnR>
                    <a:lnT>
                      <a:noFill/>
                    </a:lnT>
                    <a:lnB>
                      <a:noFill/>
                    </a:lnB>
                    <a:solidFill>
                      <a:srgbClr val="FF4B00"/>
                    </a:solidFill>
                  </a:tcPr>
                </a:tc>
                <a:tc>
                  <a:txBody>
                    <a:bodyPr/>
                    <a:lstStyle/>
                    <a:p>
                      <a:pPr algn="ctr" fontAlgn="ctr"/>
                      <a:r>
                        <a:rPr lang="en-US" sz="500" b="0" i="0" u="none" strike="noStrike">
                          <a:solidFill>
                            <a:srgbClr val="000000"/>
                          </a:solidFill>
                          <a:latin typeface="Times New Roman"/>
                        </a:rPr>
                        <a:t>7.63</a:t>
                      </a:r>
                    </a:p>
                  </a:txBody>
                  <a:tcPr marL="3165" marR="3165" marT="3165" marB="0" anchor="ctr">
                    <a:lnL>
                      <a:noFill/>
                    </a:lnL>
                    <a:lnR>
                      <a:noFill/>
                    </a:lnR>
                    <a:lnT>
                      <a:noFill/>
                    </a:lnT>
                    <a:lnB>
                      <a:noFill/>
                    </a:lnB>
                    <a:solidFill>
                      <a:srgbClr val="FFDB00"/>
                    </a:solidFill>
                  </a:tcPr>
                </a:tc>
                <a:tc>
                  <a:txBody>
                    <a:bodyPr/>
                    <a:lstStyle/>
                    <a:p>
                      <a:pPr algn="ctr" fontAlgn="ctr"/>
                      <a:r>
                        <a:rPr lang="en-US" sz="500" b="0" i="0" u="none" strike="noStrike">
                          <a:solidFill>
                            <a:srgbClr val="000000"/>
                          </a:solidFill>
                          <a:latin typeface="Times New Roman"/>
                        </a:rPr>
                        <a:t>6.76</a:t>
                      </a:r>
                    </a:p>
                  </a:txBody>
                  <a:tcPr marL="3165" marR="3165" marT="3165" marB="0" anchor="ctr">
                    <a:lnL>
                      <a:noFill/>
                    </a:lnL>
                    <a:lnR>
                      <a:noFill/>
                    </a:lnR>
                    <a:lnT>
                      <a:noFill/>
                    </a:lnT>
                    <a:lnB>
                      <a:noFill/>
                    </a:lnB>
                    <a:solidFill>
                      <a:srgbClr val="FFF100"/>
                    </a:solidFill>
                  </a:tcPr>
                </a:tc>
                <a:tc>
                  <a:txBody>
                    <a:bodyPr/>
                    <a:lstStyle/>
                    <a:p>
                      <a:pPr algn="ctr" fontAlgn="ctr"/>
                      <a:r>
                        <a:rPr lang="en-US" sz="500" b="0" i="0" u="none" strike="noStrike">
                          <a:solidFill>
                            <a:srgbClr val="000000"/>
                          </a:solidFill>
                          <a:latin typeface="Times New Roman"/>
                        </a:rPr>
                        <a:t>15.95</a:t>
                      </a:r>
                    </a:p>
                  </a:txBody>
                  <a:tcPr marL="3165" marR="3165" marT="3165" marB="0" anchor="ctr">
                    <a:lnL>
                      <a:noFill/>
                    </a:lnL>
                    <a:lnR>
                      <a:noFill/>
                    </a:lnR>
                    <a:lnT>
                      <a:noFill/>
                    </a:lnT>
                    <a:lnB>
                      <a:noFill/>
                    </a:lnB>
                    <a:solidFill>
                      <a:srgbClr val="FF0000"/>
                    </a:solidFill>
                  </a:tcPr>
                </a:tc>
                <a:tc>
                  <a:txBody>
                    <a:bodyPr/>
                    <a:lstStyle/>
                    <a:p>
                      <a:pPr algn="ctr" fontAlgn="ctr"/>
                      <a:r>
                        <a:rPr lang="en-US" sz="500" b="0" i="0" u="none" strike="noStrike">
                          <a:solidFill>
                            <a:srgbClr val="000000"/>
                          </a:solidFill>
                          <a:latin typeface="Times New Roman"/>
                        </a:rPr>
                        <a:t>15.90</a:t>
                      </a:r>
                    </a:p>
                  </a:txBody>
                  <a:tcPr marL="3165" marR="3165" marT="3165" marB="0" anchor="ctr">
                    <a:lnL>
                      <a:noFill/>
                    </a:lnL>
                    <a:lnR>
                      <a:noFill/>
                    </a:lnR>
                    <a:lnT>
                      <a:noFill/>
                    </a:lnT>
                    <a:lnB>
                      <a:noFill/>
                    </a:lnB>
                    <a:solidFill>
                      <a:srgbClr val="FF0200"/>
                    </a:solidFill>
                  </a:tcPr>
                </a:tc>
                <a:tc>
                  <a:txBody>
                    <a:bodyPr/>
                    <a:lstStyle/>
                    <a:p>
                      <a:pPr algn="ctr" fontAlgn="ctr"/>
                      <a:r>
                        <a:rPr lang="en-US" sz="500" b="0" i="0" u="none" strike="noStrike">
                          <a:solidFill>
                            <a:srgbClr val="000000"/>
                          </a:solidFill>
                          <a:latin typeface="Times New Roman"/>
                        </a:rPr>
                        <a:t>6.22</a:t>
                      </a:r>
                    </a:p>
                  </a:txBody>
                  <a:tcPr marL="3165" marR="3165" marT="3165" marB="0" anchor="ctr">
                    <a:lnL>
                      <a:noFill/>
                    </a:lnL>
                    <a:lnR>
                      <a:noFill/>
                    </a:lnR>
                    <a:lnT>
                      <a:noFill/>
                    </a:lnT>
                    <a:lnB>
                      <a:noFill/>
                    </a:lnB>
                    <a:solidFill>
                      <a:srgbClr val="FFFF00"/>
                    </a:solidFill>
                  </a:tcPr>
                </a:tc>
                <a:tc>
                  <a:txBody>
                    <a:bodyPr/>
                    <a:lstStyle/>
                    <a:p>
                      <a:pPr algn="ctr" fontAlgn="ctr"/>
                      <a:r>
                        <a:rPr lang="en-US" sz="500" b="0" i="0" u="none" strike="noStrike">
                          <a:solidFill>
                            <a:srgbClr val="000000"/>
                          </a:solidFill>
                          <a:latin typeface="Times New Roman"/>
                        </a:rPr>
                        <a:t>7.22</a:t>
                      </a:r>
                    </a:p>
                  </a:txBody>
                  <a:tcPr marL="3165" marR="3165" marT="3165" marB="0" anchor="ctr">
                    <a:lnL>
                      <a:noFill/>
                    </a:lnL>
                    <a:lnR>
                      <a:noFill/>
                    </a:lnR>
                    <a:lnT>
                      <a:noFill/>
                    </a:lnT>
                    <a:lnB>
                      <a:noFill/>
                    </a:lnB>
                    <a:solidFill>
                      <a:srgbClr val="FFE500"/>
                    </a:solidFill>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r>
              <a:tr h="126481">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r>
              <a:tr h="126481">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r>
              <a:tr h="126481">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r>
              <a:tr h="312737">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gridSpan="4">
                  <a:txBody>
                    <a:bodyPr/>
                    <a:lstStyle/>
                    <a:p>
                      <a:pPr algn="l" fontAlgn="ctr"/>
                      <a:r>
                        <a:rPr lang="en-US" sz="500" b="0" i="1" u="none" strike="noStrike">
                          <a:solidFill>
                            <a:srgbClr val="000000"/>
                          </a:solidFill>
                          <a:latin typeface="Times New Roman"/>
                        </a:rPr>
                        <a:t>Variable Erosion based on flow concentration</a:t>
                      </a:r>
                      <a:br>
                        <a:rPr lang="en-US" sz="500" b="0" i="1" u="none" strike="noStrike">
                          <a:solidFill>
                            <a:srgbClr val="000000"/>
                          </a:solidFill>
                          <a:latin typeface="Times New Roman"/>
                        </a:rPr>
                      </a:br>
                      <a:r>
                        <a:rPr lang="en-US" sz="500" b="0" i="1" u="none" strike="noStrike">
                          <a:solidFill>
                            <a:srgbClr val="000000"/>
                          </a:solidFill>
                          <a:latin typeface="Times New Roman"/>
                        </a:rPr>
                        <a:t> with spatially variable Factor C</a:t>
                      </a:r>
                    </a:p>
                  </a:txBody>
                  <a:tcPr marL="3165" marR="3165" marT="31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481">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a:noFill/>
                    </a:lnB>
                  </a:tcPr>
                </a:tc>
              </a:tr>
              <a:tr h="126481">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sz="400" b="1" i="0" u="none" strike="noStrike">
                          <a:solidFill>
                            <a:srgbClr val="000000"/>
                          </a:solidFill>
                          <a:latin typeface="Times New Roman"/>
                        </a:rPr>
                        <a:t>Real world DEM</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Initial Model State</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Fill Dam 1</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Fill Dam 2</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Fill Dam 3</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Grade 3</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Rip Rap</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500" b="0" i="0" u="none" strike="noStrike">
                        <a:solidFill>
                          <a:srgbClr val="000000"/>
                        </a:solidFill>
                        <a:latin typeface="Times New Roman"/>
                      </a:endParaRPr>
                    </a:p>
                  </a:txBody>
                  <a:tcPr marL="3165" marR="3165" marT="3165" marB="0" anchor="b">
                    <a:lnL w="6350" cap="flat" cmpd="sng" algn="ctr">
                      <a:solidFill>
                        <a:srgbClr val="000000"/>
                      </a:solidFill>
                      <a:prstDash val="solid"/>
                      <a:round/>
                      <a:headEnd type="none" w="med" len="med"/>
                      <a:tailEnd type="none" w="med" len="med"/>
                    </a:lnL>
                    <a:lnR>
                      <a:noFill/>
                    </a:lnR>
                    <a:lnT>
                      <a:noFill/>
                    </a:lnT>
                    <a:lnB>
                      <a:noFill/>
                    </a:lnB>
                  </a:tcPr>
                </a:tc>
              </a:tr>
              <a:tr h="733669">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a:solidFill>
                            <a:srgbClr val="000000"/>
                          </a:solidFill>
                          <a:latin typeface="Times New Roman"/>
                        </a:rPr>
                        <a:t>erosion in light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erosion in concen-trated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erosion in light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erosion in concen-trated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erosion in light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erosion in concen-trated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erosion in light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erosion in concen-trated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erosion in light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erosion in concen-trated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erosion in light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erosion in concen-trated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erosion in light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erosion in concen-trated flow areas</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w="6350" cap="flat" cmpd="sng" algn="ctr">
                      <a:solidFill>
                        <a:srgbClr val="000000"/>
                      </a:solidFill>
                      <a:prstDash val="solid"/>
                      <a:round/>
                      <a:headEnd type="none" w="med" len="med"/>
                      <a:tailEnd type="none" w="med" len="med"/>
                    </a:lnL>
                    <a:lnR>
                      <a:noFill/>
                    </a:lnR>
                    <a:lnT>
                      <a:noFill/>
                    </a:lnT>
                    <a:lnB>
                      <a:noFill/>
                    </a:lnB>
                  </a:tcPr>
                </a:tc>
              </a:tr>
              <a:tr h="126481">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6350" cap="flat" cmpd="sng" algn="ctr">
                      <a:solidFill>
                        <a:srgbClr val="000000"/>
                      </a:solidFill>
                      <a:prstDash val="solid"/>
                      <a:round/>
                      <a:headEnd type="none" w="med" len="med"/>
                      <a:tailEnd type="none" w="med" len="med"/>
                    </a:lnB>
                  </a:tcPr>
                </a:tc>
              </a:tr>
              <a:tr h="247919">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r>
                        <a:rPr lang="en-US" sz="500" b="0" i="0" u="none" strike="noStrike">
                          <a:solidFill>
                            <a:srgbClr val="000000"/>
                          </a:solidFill>
                          <a:latin typeface="Times New Roman"/>
                        </a:rPr>
                        <a:t>Soil loss potential tons/(acre.year)</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26.32</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450.28</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24.28</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439.27</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24.54</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570.14</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25.01</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579.54</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24.47</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530.28</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26.73</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497.94</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24.41</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541.64</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a:noFill/>
                    </a:lnB>
                  </a:tcPr>
                </a:tc>
              </a:tr>
              <a:tr h="247919">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r>
                        <a:rPr lang="en-US" sz="500" b="0" i="0" u="none" strike="noStrike">
                          <a:solidFill>
                            <a:srgbClr val="000000"/>
                          </a:solidFill>
                          <a:latin typeface="Times New Roman"/>
                        </a:rPr>
                        <a:t>Percent change from real world</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-7.75</a:t>
                      </a:r>
                    </a:p>
                  </a:txBody>
                  <a:tcPr marL="3165" marR="3165" marT="3165" marB="0" anchor="ctr">
                    <a:lnL>
                      <a:noFill/>
                    </a:lnL>
                    <a:lnR>
                      <a:noFill/>
                    </a:lnR>
                    <a:lnT>
                      <a:noFill/>
                    </a:lnT>
                    <a:lnB>
                      <a:noFill/>
                    </a:lnB>
                    <a:solidFill>
                      <a:srgbClr val="D8D8D8"/>
                    </a:solidFill>
                  </a:tcPr>
                </a:tc>
                <a:tc>
                  <a:txBody>
                    <a:bodyPr/>
                    <a:lstStyle/>
                    <a:p>
                      <a:pPr algn="ctr" fontAlgn="ctr"/>
                      <a:r>
                        <a:rPr lang="en-US" sz="500" b="0" i="0" u="none" strike="noStrike">
                          <a:solidFill>
                            <a:srgbClr val="000000"/>
                          </a:solidFill>
                          <a:latin typeface="Times New Roman"/>
                        </a:rPr>
                        <a:t>-2.45</a:t>
                      </a:r>
                    </a:p>
                  </a:txBody>
                  <a:tcPr marL="3165" marR="3165" marT="3165" marB="0" anchor="ctr">
                    <a:lnL>
                      <a:noFill/>
                    </a:lnL>
                    <a:lnR>
                      <a:noFill/>
                    </a:lnR>
                    <a:lnT>
                      <a:noFill/>
                    </a:lnT>
                    <a:lnB>
                      <a:noFill/>
                    </a:lnB>
                    <a:solidFill>
                      <a:srgbClr val="D8D8D8"/>
                    </a:solidFill>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r>
              <a:tr h="247919">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r>
                        <a:rPr lang="en-US" sz="500" b="0" i="0" u="none" strike="noStrike">
                          <a:solidFill>
                            <a:srgbClr val="000000"/>
                          </a:solidFill>
                          <a:latin typeface="Times New Roman"/>
                        </a:rPr>
                        <a:t>Percent change from initial model state</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1.06</a:t>
                      </a:r>
                    </a:p>
                  </a:txBody>
                  <a:tcPr marL="3165" marR="3165" marT="3165" marB="0" anchor="ctr">
                    <a:lnL>
                      <a:noFill/>
                    </a:lnL>
                    <a:lnR>
                      <a:noFill/>
                    </a:lnR>
                    <a:lnT>
                      <a:noFill/>
                    </a:lnT>
                    <a:lnB>
                      <a:noFill/>
                    </a:lnB>
                    <a:solidFill>
                      <a:srgbClr val="FFFB00"/>
                    </a:solidFill>
                  </a:tcPr>
                </a:tc>
                <a:tc>
                  <a:txBody>
                    <a:bodyPr/>
                    <a:lstStyle/>
                    <a:p>
                      <a:pPr algn="ctr" fontAlgn="ctr"/>
                      <a:r>
                        <a:rPr lang="en-US" sz="500" b="0" i="0" u="none" strike="noStrike">
                          <a:solidFill>
                            <a:srgbClr val="000000"/>
                          </a:solidFill>
                          <a:latin typeface="Times New Roman"/>
                        </a:rPr>
                        <a:t>29.79</a:t>
                      </a:r>
                    </a:p>
                  </a:txBody>
                  <a:tcPr marL="3165" marR="3165" marT="3165" marB="0" anchor="ctr">
                    <a:lnL>
                      <a:noFill/>
                    </a:lnL>
                    <a:lnR>
                      <a:noFill/>
                    </a:lnR>
                    <a:lnT>
                      <a:noFill/>
                    </a:lnT>
                    <a:lnB>
                      <a:noFill/>
                    </a:lnB>
                    <a:solidFill>
                      <a:srgbClr val="FF1200"/>
                    </a:solidFill>
                  </a:tcPr>
                </a:tc>
                <a:tc>
                  <a:txBody>
                    <a:bodyPr/>
                    <a:lstStyle/>
                    <a:p>
                      <a:pPr algn="ctr" fontAlgn="ctr"/>
                      <a:r>
                        <a:rPr lang="en-US" sz="500" b="0" i="0" u="none" strike="noStrike">
                          <a:solidFill>
                            <a:srgbClr val="000000"/>
                          </a:solidFill>
                          <a:latin typeface="Times New Roman"/>
                        </a:rPr>
                        <a:t>3.00</a:t>
                      </a:r>
                    </a:p>
                  </a:txBody>
                  <a:tcPr marL="3165" marR="3165" marT="3165" marB="0" anchor="ctr">
                    <a:lnL>
                      <a:noFill/>
                    </a:lnL>
                    <a:lnR>
                      <a:noFill/>
                    </a:lnR>
                    <a:lnT>
                      <a:noFill/>
                    </a:lnT>
                    <a:lnB>
                      <a:noFill/>
                    </a:lnB>
                    <a:solidFill>
                      <a:srgbClr val="FFEB00"/>
                    </a:solidFill>
                  </a:tcPr>
                </a:tc>
                <a:tc>
                  <a:txBody>
                    <a:bodyPr/>
                    <a:lstStyle/>
                    <a:p>
                      <a:pPr algn="ctr" fontAlgn="ctr"/>
                      <a:r>
                        <a:rPr lang="en-US" sz="500" b="0" i="0" u="none" strike="noStrike">
                          <a:solidFill>
                            <a:srgbClr val="000000"/>
                          </a:solidFill>
                          <a:latin typeface="Times New Roman"/>
                        </a:rPr>
                        <a:t>31.93</a:t>
                      </a:r>
                    </a:p>
                  </a:txBody>
                  <a:tcPr marL="3165" marR="3165" marT="3165" marB="0" anchor="ctr">
                    <a:lnL>
                      <a:noFill/>
                    </a:lnL>
                    <a:lnR>
                      <a:noFill/>
                    </a:lnR>
                    <a:lnT>
                      <a:noFill/>
                    </a:lnT>
                    <a:lnB>
                      <a:noFill/>
                    </a:lnB>
                    <a:solidFill>
                      <a:srgbClr val="FF0000"/>
                    </a:solidFill>
                  </a:tcPr>
                </a:tc>
                <a:tc>
                  <a:txBody>
                    <a:bodyPr/>
                    <a:lstStyle/>
                    <a:p>
                      <a:pPr algn="ctr" fontAlgn="ctr"/>
                      <a:r>
                        <a:rPr lang="en-US" sz="500" b="0" i="0" u="none" strike="noStrike">
                          <a:solidFill>
                            <a:srgbClr val="000000"/>
                          </a:solidFill>
                          <a:latin typeface="Times New Roman"/>
                        </a:rPr>
                        <a:t>0.78</a:t>
                      </a:r>
                    </a:p>
                  </a:txBody>
                  <a:tcPr marL="3165" marR="3165" marT="3165" marB="0" anchor="ctr">
                    <a:lnL>
                      <a:noFill/>
                    </a:lnL>
                    <a:lnR>
                      <a:noFill/>
                    </a:lnR>
                    <a:lnT>
                      <a:noFill/>
                    </a:lnT>
                    <a:lnB>
                      <a:noFill/>
                    </a:lnB>
                    <a:solidFill>
                      <a:srgbClr val="FFFD00"/>
                    </a:solidFill>
                  </a:tcPr>
                </a:tc>
                <a:tc>
                  <a:txBody>
                    <a:bodyPr/>
                    <a:lstStyle/>
                    <a:p>
                      <a:pPr algn="ctr" fontAlgn="ctr"/>
                      <a:r>
                        <a:rPr lang="en-US" sz="500" b="0" i="0" u="none" strike="noStrike">
                          <a:solidFill>
                            <a:srgbClr val="000000"/>
                          </a:solidFill>
                          <a:latin typeface="Times New Roman"/>
                        </a:rPr>
                        <a:t>20.72</a:t>
                      </a:r>
                    </a:p>
                  </a:txBody>
                  <a:tcPr marL="3165" marR="3165" marT="3165" marB="0" anchor="ctr">
                    <a:lnL>
                      <a:noFill/>
                    </a:lnL>
                    <a:lnR>
                      <a:noFill/>
                    </a:lnR>
                    <a:lnT>
                      <a:noFill/>
                    </a:lnT>
                    <a:lnB>
                      <a:noFill/>
                    </a:lnB>
                    <a:solidFill>
                      <a:srgbClr val="FF5C00"/>
                    </a:solidFill>
                  </a:tcPr>
                </a:tc>
                <a:tc>
                  <a:txBody>
                    <a:bodyPr/>
                    <a:lstStyle/>
                    <a:p>
                      <a:pPr algn="ctr" fontAlgn="ctr"/>
                      <a:r>
                        <a:rPr lang="en-US" sz="500" b="0" i="0" u="none" strike="noStrike">
                          <a:solidFill>
                            <a:srgbClr val="000000"/>
                          </a:solidFill>
                          <a:latin typeface="Times New Roman"/>
                        </a:rPr>
                        <a:t>10.11</a:t>
                      </a:r>
                    </a:p>
                  </a:txBody>
                  <a:tcPr marL="3165" marR="3165" marT="3165" marB="0" anchor="ctr">
                    <a:lnL>
                      <a:noFill/>
                    </a:lnL>
                    <a:lnR>
                      <a:noFill/>
                    </a:lnR>
                    <a:lnT>
                      <a:noFill/>
                    </a:lnT>
                    <a:lnB>
                      <a:noFill/>
                    </a:lnB>
                    <a:solidFill>
                      <a:srgbClr val="FFB200"/>
                    </a:solidFill>
                  </a:tcPr>
                </a:tc>
                <a:tc>
                  <a:txBody>
                    <a:bodyPr/>
                    <a:lstStyle/>
                    <a:p>
                      <a:pPr algn="ctr" fontAlgn="ctr"/>
                      <a:r>
                        <a:rPr lang="en-US" sz="500" b="0" i="0" u="none" strike="noStrike">
                          <a:solidFill>
                            <a:srgbClr val="000000"/>
                          </a:solidFill>
                          <a:latin typeface="Times New Roman"/>
                        </a:rPr>
                        <a:t>13.36</a:t>
                      </a:r>
                    </a:p>
                  </a:txBody>
                  <a:tcPr marL="3165" marR="3165" marT="3165" marB="0" anchor="ctr">
                    <a:lnL>
                      <a:noFill/>
                    </a:lnL>
                    <a:lnR>
                      <a:noFill/>
                    </a:lnR>
                    <a:lnT>
                      <a:noFill/>
                    </a:lnT>
                    <a:lnB>
                      <a:noFill/>
                    </a:lnB>
                    <a:solidFill>
                      <a:srgbClr val="FF9700"/>
                    </a:solidFill>
                  </a:tcPr>
                </a:tc>
                <a:tc>
                  <a:txBody>
                    <a:bodyPr/>
                    <a:lstStyle/>
                    <a:p>
                      <a:pPr algn="ctr" fontAlgn="ctr"/>
                      <a:r>
                        <a:rPr lang="en-US" sz="500" b="0" i="0" u="none" strike="noStrike">
                          <a:solidFill>
                            <a:srgbClr val="000000"/>
                          </a:solidFill>
                          <a:latin typeface="Times New Roman"/>
                        </a:rPr>
                        <a:t>0.53</a:t>
                      </a:r>
                    </a:p>
                  </a:txBody>
                  <a:tcPr marL="3165" marR="3165" marT="3165" marB="0" anchor="ctr">
                    <a:lnL>
                      <a:noFill/>
                    </a:lnL>
                    <a:lnR>
                      <a:noFill/>
                    </a:lnR>
                    <a:lnT>
                      <a:noFill/>
                    </a:lnT>
                    <a:lnB>
                      <a:noFill/>
                    </a:lnB>
                    <a:solidFill>
                      <a:srgbClr val="FFFF00"/>
                    </a:solidFill>
                  </a:tcPr>
                </a:tc>
                <a:tc>
                  <a:txBody>
                    <a:bodyPr/>
                    <a:lstStyle/>
                    <a:p>
                      <a:pPr algn="ctr" fontAlgn="ctr"/>
                      <a:r>
                        <a:rPr lang="en-US" sz="500" b="0" i="0" u="none" strike="noStrike">
                          <a:solidFill>
                            <a:srgbClr val="000000"/>
                          </a:solidFill>
                          <a:latin typeface="Times New Roman"/>
                        </a:rPr>
                        <a:t>23.31</a:t>
                      </a:r>
                    </a:p>
                  </a:txBody>
                  <a:tcPr marL="3165" marR="3165" marT="3165" marB="0" anchor="ctr">
                    <a:lnL>
                      <a:noFill/>
                    </a:lnL>
                    <a:lnR>
                      <a:noFill/>
                    </a:lnR>
                    <a:lnT>
                      <a:noFill/>
                    </a:lnT>
                    <a:lnB>
                      <a:noFill/>
                    </a:lnB>
                    <a:solidFill>
                      <a:srgbClr val="FF4700"/>
                    </a:solidFill>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r>
              <a:tr h="126481">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r>
              <a:tr h="126481">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r>
              <a:tr h="126481">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r>
              <a:tr h="287515">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gridSpan="4">
                  <a:txBody>
                    <a:bodyPr/>
                    <a:lstStyle/>
                    <a:p>
                      <a:pPr algn="l" fontAlgn="ctr"/>
                      <a:r>
                        <a:rPr lang="en-US" sz="500" b="0" i="1" u="none" strike="noStrike">
                          <a:solidFill>
                            <a:srgbClr val="000000"/>
                          </a:solidFill>
                          <a:latin typeface="Times New Roman"/>
                        </a:rPr>
                        <a:t>Uniform Factor C = 0.1</a:t>
                      </a:r>
                      <a:br>
                        <a:rPr lang="en-US" sz="500" b="0" i="1" u="none" strike="noStrike">
                          <a:solidFill>
                            <a:srgbClr val="000000"/>
                          </a:solidFill>
                          <a:latin typeface="Times New Roman"/>
                        </a:rPr>
                      </a:br>
                      <a:r>
                        <a:rPr lang="en-US" sz="500" b="0" i="1" u="none" strike="noStrike">
                          <a:solidFill>
                            <a:srgbClr val="000000"/>
                          </a:solidFill>
                          <a:latin typeface="Times New Roman"/>
                        </a:rPr>
                        <a:t>with weighted and non-weighted flow</a:t>
                      </a:r>
                    </a:p>
                  </a:txBody>
                  <a:tcPr marL="3165" marR="3165" marT="31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481">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a:noFill/>
                    </a:lnB>
                  </a:tcPr>
                </a:tc>
              </a:tr>
              <a:tr h="126481">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sz="400" b="1" i="0" u="none" strike="noStrike">
                          <a:solidFill>
                            <a:srgbClr val="000000"/>
                          </a:solidFill>
                          <a:latin typeface="Times New Roman"/>
                        </a:rPr>
                        <a:t>Real world DEM</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Initial Model State</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Fill Dam 1</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Fill Dam 2</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Fill Dam 3</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Grade 3</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400" b="1" i="0" u="none" strike="noStrike">
                          <a:solidFill>
                            <a:srgbClr val="000000"/>
                          </a:solidFill>
                          <a:latin typeface="Times New Roman"/>
                        </a:rPr>
                        <a:t>Rip Rap</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500" b="0" i="0" u="none" strike="noStrike">
                        <a:solidFill>
                          <a:srgbClr val="000000"/>
                        </a:solidFill>
                        <a:latin typeface="Times New Roman"/>
                      </a:endParaRPr>
                    </a:p>
                  </a:txBody>
                  <a:tcPr marL="3165" marR="3165" marT="3165" marB="0" anchor="b">
                    <a:lnL w="6350" cap="flat" cmpd="sng" algn="ctr">
                      <a:solidFill>
                        <a:srgbClr val="000000"/>
                      </a:solidFill>
                      <a:prstDash val="solid"/>
                      <a:round/>
                      <a:headEnd type="none" w="med" len="med"/>
                      <a:tailEnd type="none" w="med" len="med"/>
                    </a:lnL>
                    <a:lnR>
                      <a:noFill/>
                    </a:lnR>
                    <a:lnT>
                      <a:noFill/>
                    </a:lnT>
                    <a:lnB>
                      <a:noFill/>
                    </a:lnB>
                  </a:tcPr>
                </a:tc>
              </a:tr>
              <a:tr h="369357">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non-weighted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weighted flow</a:t>
                      </a:r>
                    </a:p>
                  </a:txBody>
                  <a:tcPr marL="3165" marR="3165" marT="3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latin typeface="Times New Roman"/>
                      </a:endParaRPr>
                    </a:p>
                  </a:txBody>
                  <a:tcPr marL="3165" marR="3165" marT="3165" marB="0" anchor="b">
                    <a:lnL w="6350" cap="flat" cmpd="sng" algn="ctr">
                      <a:solidFill>
                        <a:srgbClr val="000000"/>
                      </a:solidFill>
                      <a:prstDash val="solid"/>
                      <a:round/>
                      <a:headEnd type="none" w="med" len="med"/>
                      <a:tailEnd type="none" w="med" len="med"/>
                    </a:lnL>
                    <a:lnR>
                      <a:noFill/>
                    </a:lnR>
                    <a:lnT>
                      <a:noFill/>
                    </a:lnT>
                    <a:lnB>
                      <a:noFill/>
                    </a:lnB>
                  </a:tcPr>
                </a:tc>
              </a:tr>
              <a:tr h="126481">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6350" cap="flat" cmpd="sng" algn="ctr">
                      <a:solidFill>
                        <a:srgbClr val="000000"/>
                      </a:solidFill>
                      <a:prstDash val="solid"/>
                      <a:round/>
                      <a:headEnd type="none" w="med" len="med"/>
                      <a:tailEnd type="none" w="med" len="med"/>
                    </a:lnB>
                  </a:tcPr>
                </a:tc>
              </a:tr>
              <a:tr h="247919">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r>
                        <a:rPr lang="en-US" sz="500" b="0" i="0" u="none" strike="noStrike">
                          <a:solidFill>
                            <a:srgbClr val="000000"/>
                          </a:solidFill>
                          <a:latin typeface="Times New Roman"/>
                        </a:rPr>
                        <a:t>Soil loss potential tons/(acre.year)</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8.44</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6.26</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7.74</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5.81</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8.23</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5.93</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8.34</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6.03</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7.99</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5.83</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8.51</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6.29</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8.41</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500" b="0" i="0" u="none" strike="noStrike">
                          <a:solidFill>
                            <a:srgbClr val="000000"/>
                          </a:solidFill>
                          <a:latin typeface="Times New Roman"/>
                        </a:rPr>
                        <a:t>6.35</a:t>
                      </a:r>
                    </a:p>
                  </a:txBody>
                  <a:tcPr marL="3165" marR="3165" marT="31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6350" cap="flat" cmpd="sng" algn="ctr">
                      <a:solidFill>
                        <a:srgbClr val="000000"/>
                      </a:solidFill>
                      <a:prstDash val="solid"/>
                      <a:round/>
                      <a:headEnd type="none" w="med" len="med"/>
                      <a:tailEnd type="none" w="med" len="med"/>
                    </a:lnT>
                    <a:lnB>
                      <a:noFill/>
                    </a:lnB>
                  </a:tcPr>
                </a:tc>
              </a:tr>
              <a:tr h="247919">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r>
                        <a:rPr lang="en-US" sz="500" b="0" i="0" u="none" strike="noStrike">
                          <a:solidFill>
                            <a:srgbClr val="000000"/>
                          </a:solidFill>
                          <a:latin typeface="Times New Roman"/>
                        </a:rPr>
                        <a:t>Percent change from real world</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-8.28</a:t>
                      </a:r>
                    </a:p>
                  </a:txBody>
                  <a:tcPr marL="3165" marR="3165" marT="3165" marB="0" anchor="ctr">
                    <a:lnL>
                      <a:noFill/>
                    </a:lnL>
                    <a:lnR>
                      <a:noFill/>
                    </a:lnR>
                    <a:lnT>
                      <a:noFill/>
                    </a:lnT>
                    <a:lnB>
                      <a:noFill/>
                    </a:lnB>
                    <a:solidFill>
                      <a:srgbClr val="D8D8D8"/>
                    </a:solidFill>
                  </a:tcPr>
                </a:tc>
                <a:tc>
                  <a:txBody>
                    <a:bodyPr/>
                    <a:lstStyle/>
                    <a:p>
                      <a:pPr algn="ctr" fontAlgn="ctr"/>
                      <a:r>
                        <a:rPr lang="en-US" sz="500" b="0" i="0" u="none" strike="noStrike">
                          <a:solidFill>
                            <a:srgbClr val="000000"/>
                          </a:solidFill>
                          <a:latin typeface="Times New Roman"/>
                        </a:rPr>
                        <a:t>-7.23</a:t>
                      </a:r>
                    </a:p>
                  </a:txBody>
                  <a:tcPr marL="3165" marR="3165" marT="3165" marB="0" anchor="ctr">
                    <a:lnL>
                      <a:noFill/>
                    </a:lnL>
                    <a:lnR>
                      <a:noFill/>
                    </a:lnR>
                    <a:lnT>
                      <a:noFill/>
                    </a:lnT>
                    <a:lnB>
                      <a:noFill/>
                    </a:lnB>
                    <a:solidFill>
                      <a:srgbClr val="D8D8D8"/>
                    </a:solidFill>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ctr" fontAlgn="ctr"/>
                      <a:endParaRPr lang="en-US" sz="500" b="0" i="0" u="none" strike="noStrike">
                        <a:solidFill>
                          <a:srgbClr val="000000"/>
                        </a:solidFill>
                        <a:latin typeface="Times New Roman"/>
                      </a:endParaRPr>
                    </a:p>
                  </a:txBody>
                  <a:tcPr marL="3165" marR="3165" marT="3165" marB="0" anchor="ctr">
                    <a:lnL>
                      <a:noFill/>
                    </a:lnL>
                    <a:lnR>
                      <a:noFill/>
                    </a:lnR>
                    <a:lnT>
                      <a:noFill/>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r>
              <a:tr h="247919">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c>
                  <a:txBody>
                    <a:bodyPr/>
                    <a:lstStyle/>
                    <a:p>
                      <a:pPr algn="l" fontAlgn="b"/>
                      <a:r>
                        <a:rPr lang="en-US" sz="500" b="0" i="0" u="none" strike="noStrike">
                          <a:solidFill>
                            <a:srgbClr val="000000"/>
                          </a:solidFill>
                          <a:latin typeface="Times New Roman"/>
                        </a:rPr>
                        <a:t>Percent change from initial model state</a:t>
                      </a:r>
                    </a:p>
                  </a:txBody>
                  <a:tcPr marL="3165" marR="3165" marT="31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 </a:t>
                      </a:r>
                    </a:p>
                  </a:txBody>
                  <a:tcPr marL="3165" marR="3165" marT="3165" marB="0" anchor="ctr">
                    <a:lnL>
                      <a:noFill/>
                    </a:lnL>
                    <a:lnR>
                      <a:noFill/>
                    </a:lnR>
                    <a:lnT>
                      <a:noFill/>
                    </a:lnT>
                    <a:lnB>
                      <a:noFill/>
                    </a:lnB>
                    <a:solidFill>
                      <a:srgbClr val="7F7F7F"/>
                    </a:solidFill>
                  </a:tcPr>
                </a:tc>
                <a:tc>
                  <a:txBody>
                    <a:bodyPr/>
                    <a:lstStyle/>
                    <a:p>
                      <a:pPr algn="ctr" fontAlgn="ctr"/>
                      <a:r>
                        <a:rPr lang="en-US" sz="500" b="0" i="0" u="none" strike="noStrike">
                          <a:solidFill>
                            <a:srgbClr val="000000"/>
                          </a:solidFill>
                          <a:latin typeface="Times New Roman"/>
                        </a:rPr>
                        <a:t>6.32</a:t>
                      </a:r>
                    </a:p>
                  </a:txBody>
                  <a:tcPr marL="3165" marR="3165" marT="3165" marB="0" anchor="ctr">
                    <a:lnL>
                      <a:noFill/>
                    </a:lnL>
                    <a:lnR>
                      <a:noFill/>
                    </a:lnR>
                    <a:lnT>
                      <a:noFill/>
                    </a:lnT>
                    <a:lnB>
                      <a:noFill/>
                    </a:lnB>
                    <a:solidFill>
                      <a:srgbClr val="FF6100"/>
                    </a:solidFill>
                  </a:tcPr>
                </a:tc>
                <a:tc>
                  <a:txBody>
                    <a:bodyPr/>
                    <a:lstStyle/>
                    <a:p>
                      <a:pPr algn="ctr" fontAlgn="ctr"/>
                      <a:r>
                        <a:rPr lang="en-US" sz="500" b="0" i="0" u="none" strike="noStrike">
                          <a:solidFill>
                            <a:srgbClr val="000000"/>
                          </a:solidFill>
                          <a:latin typeface="Times New Roman"/>
                        </a:rPr>
                        <a:t>2.02</a:t>
                      </a:r>
                    </a:p>
                  </a:txBody>
                  <a:tcPr marL="3165" marR="3165" marT="3165" marB="0" anchor="ctr">
                    <a:lnL>
                      <a:noFill/>
                    </a:lnL>
                    <a:lnR>
                      <a:noFill/>
                    </a:lnR>
                    <a:lnT>
                      <a:noFill/>
                    </a:lnT>
                    <a:lnB>
                      <a:noFill/>
                    </a:lnB>
                    <a:solidFill>
                      <a:srgbClr val="FFD300"/>
                    </a:solidFill>
                  </a:tcPr>
                </a:tc>
                <a:tc>
                  <a:txBody>
                    <a:bodyPr/>
                    <a:lstStyle/>
                    <a:p>
                      <a:pPr algn="ctr" fontAlgn="ctr"/>
                      <a:r>
                        <a:rPr lang="en-US" sz="500" b="0" i="0" u="none" strike="noStrike">
                          <a:solidFill>
                            <a:srgbClr val="000000"/>
                          </a:solidFill>
                          <a:latin typeface="Times New Roman"/>
                        </a:rPr>
                        <a:t>7.70</a:t>
                      </a:r>
                    </a:p>
                  </a:txBody>
                  <a:tcPr marL="3165" marR="3165" marT="3165" marB="0" anchor="ctr">
                    <a:lnL>
                      <a:noFill/>
                    </a:lnL>
                    <a:lnR>
                      <a:noFill/>
                    </a:lnR>
                    <a:lnT>
                      <a:noFill/>
                    </a:lnT>
                    <a:lnB>
                      <a:noFill/>
                    </a:lnB>
                    <a:solidFill>
                      <a:srgbClr val="FF3C00"/>
                    </a:solidFill>
                  </a:tcPr>
                </a:tc>
                <a:tc>
                  <a:txBody>
                    <a:bodyPr/>
                    <a:lstStyle/>
                    <a:p>
                      <a:pPr algn="ctr" fontAlgn="ctr"/>
                      <a:r>
                        <a:rPr lang="en-US" sz="500" b="0" i="0" u="none" strike="noStrike">
                          <a:solidFill>
                            <a:srgbClr val="000000"/>
                          </a:solidFill>
                          <a:latin typeface="Times New Roman"/>
                        </a:rPr>
                        <a:t>3.75</a:t>
                      </a:r>
                    </a:p>
                  </a:txBody>
                  <a:tcPr marL="3165" marR="3165" marT="3165" marB="0" anchor="ctr">
                    <a:lnL>
                      <a:noFill/>
                    </a:lnL>
                    <a:lnR>
                      <a:noFill/>
                    </a:lnR>
                    <a:lnT>
                      <a:noFill/>
                    </a:lnT>
                    <a:lnB>
                      <a:noFill/>
                    </a:lnB>
                    <a:solidFill>
                      <a:srgbClr val="FFA500"/>
                    </a:solidFill>
                  </a:tcPr>
                </a:tc>
                <a:tc>
                  <a:txBody>
                    <a:bodyPr/>
                    <a:lstStyle/>
                    <a:p>
                      <a:pPr algn="ctr" fontAlgn="ctr"/>
                      <a:r>
                        <a:rPr lang="en-US" sz="500" b="0" i="0" u="none" strike="noStrike">
                          <a:solidFill>
                            <a:srgbClr val="000000"/>
                          </a:solidFill>
                          <a:latin typeface="Times New Roman"/>
                        </a:rPr>
                        <a:t>3.18</a:t>
                      </a:r>
                    </a:p>
                  </a:txBody>
                  <a:tcPr marL="3165" marR="3165" marT="3165" marB="0" anchor="ctr">
                    <a:lnL>
                      <a:noFill/>
                    </a:lnL>
                    <a:lnR>
                      <a:noFill/>
                    </a:lnR>
                    <a:lnT>
                      <a:noFill/>
                    </a:lnT>
                    <a:lnB>
                      <a:noFill/>
                    </a:lnB>
                    <a:solidFill>
                      <a:srgbClr val="FFB400"/>
                    </a:solidFill>
                  </a:tcPr>
                </a:tc>
                <a:tc>
                  <a:txBody>
                    <a:bodyPr/>
                    <a:lstStyle/>
                    <a:p>
                      <a:pPr algn="ctr" fontAlgn="ctr"/>
                      <a:r>
                        <a:rPr lang="en-US" sz="500" b="0" i="0" u="none" strike="noStrike">
                          <a:solidFill>
                            <a:srgbClr val="000000"/>
                          </a:solidFill>
                          <a:latin typeface="Times New Roman"/>
                        </a:rPr>
                        <a:t>0.35</a:t>
                      </a:r>
                    </a:p>
                  </a:txBody>
                  <a:tcPr marL="3165" marR="3165" marT="3165" marB="0" anchor="ctr">
                    <a:lnL>
                      <a:noFill/>
                    </a:lnL>
                    <a:lnR>
                      <a:noFill/>
                    </a:lnR>
                    <a:lnT>
                      <a:noFill/>
                    </a:lnT>
                    <a:lnB>
                      <a:noFill/>
                    </a:lnB>
                    <a:solidFill>
                      <a:srgbClr val="FFFF00"/>
                    </a:solidFill>
                  </a:tcPr>
                </a:tc>
                <a:tc>
                  <a:txBody>
                    <a:bodyPr/>
                    <a:lstStyle/>
                    <a:p>
                      <a:pPr algn="ctr" fontAlgn="ctr"/>
                      <a:r>
                        <a:rPr lang="en-US" sz="500" b="0" i="0" u="none" strike="noStrike">
                          <a:solidFill>
                            <a:srgbClr val="000000"/>
                          </a:solidFill>
                          <a:latin typeface="Times New Roman"/>
                        </a:rPr>
                        <a:t>9.94</a:t>
                      </a:r>
                    </a:p>
                  </a:txBody>
                  <a:tcPr marL="3165" marR="3165" marT="3165" marB="0" anchor="ctr">
                    <a:lnL>
                      <a:noFill/>
                    </a:lnL>
                    <a:lnR>
                      <a:noFill/>
                    </a:lnR>
                    <a:lnT>
                      <a:noFill/>
                    </a:lnT>
                    <a:lnB>
                      <a:noFill/>
                    </a:lnB>
                    <a:solidFill>
                      <a:srgbClr val="FF0000"/>
                    </a:solidFill>
                  </a:tcPr>
                </a:tc>
                <a:tc>
                  <a:txBody>
                    <a:bodyPr/>
                    <a:lstStyle/>
                    <a:p>
                      <a:pPr algn="ctr" fontAlgn="ctr"/>
                      <a:r>
                        <a:rPr lang="en-US" sz="500" b="0" i="0" u="none" strike="noStrike">
                          <a:solidFill>
                            <a:srgbClr val="000000"/>
                          </a:solidFill>
                          <a:latin typeface="Times New Roman"/>
                        </a:rPr>
                        <a:t>8.21</a:t>
                      </a:r>
                    </a:p>
                  </a:txBody>
                  <a:tcPr marL="3165" marR="3165" marT="3165" marB="0" anchor="ctr">
                    <a:lnL>
                      <a:noFill/>
                    </a:lnL>
                    <a:lnR>
                      <a:noFill/>
                    </a:lnR>
                    <a:lnT>
                      <a:noFill/>
                    </a:lnT>
                    <a:lnB>
                      <a:noFill/>
                    </a:lnB>
                    <a:solidFill>
                      <a:srgbClr val="FF2E00"/>
                    </a:solidFill>
                  </a:tcPr>
                </a:tc>
                <a:tc>
                  <a:txBody>
                    <a:bodyPr/>
                    <a:lstStyle/>
                    <a:p>
                      <a:pPr algn="ctr" fontAlgn="ctr"/>
                      <a:r>
                        <a:rPr lang="en-US" sz="500" b="0" i="0" u="none" strike="noStrike">
                          <a:solidFill>
                            <a:srgbClr val="000000"/>
                          </a:solidFill>
                          <a:latin typeface="Times New Roman"/>
                        </a:rPr>
                        <a:t>8.65</a:t>
                      </a:r>
                    </a:p>
                  </a:txBody>
                  <a:tcPr marL="3165" marR="3165" marT="3165" marB="0" anchor="ctr">
                    <a:lnL>
                      <a:noFill/>
                    </a:lnL>
                    <a:lnR>
                      <a:noFill/>
                    </a:lnR>
                    <a:lnT>
                      <a:noFill/>
                    </a:lnT>
                    <a:lnB>
                      <a:noFill/>
                    </a:lnB>
                    <a:solidFill>
                      <a:srgbClr val="FF2300"/>
                    </a:solidFill>
                  </a:tcPr>
                </a:tc>
                <a:tc>
                  <a:txBody>
                    <a:bodyPr/>
                    <a:lstStyle/>
                    <a:p>
                      <a:pPr algn="ctr" fontAlgn="ctr"/>
                      <a:r>
                        <a:rPr lang="en-US" sz="500" b="0" i="0" u="none" strike="noStrike">
                          <a:solidFill>
                            <a:srgbClr val="000000"/>
                          </a:solidFill>
                          <a:latin typeface="Times New Roman"/>
                        </a:rPr>
                        <a:t>9.35</a:t>
                      </a:r>
                    </a:p>
                  </a:txBody>
                  <a:tcPr marL="3165" marR="3165" marT="3165" marB="0" anchor="ctr">
                    <a:lnL>
                      <a:noFill/>
                    </a:lnL>
                    <a:lnR>
                      <a:noFill/>
                    </a:lnR>
                    <a:lnT>
                      <a:noFill/>
                    </a:lnT>
                    <a:lnB>
                      <a:noFill/>
                    </a:lnB>
                    <a:solidFill>
                      <a:srgbClr val="FF1000"/>
                    </a:solidFill>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a:noFill/>
                    </a:lnT>
                    <a:lnB>
                      <a:noFill/>
                    </a:lnB>
                  </a:tcPr>
                </a:tc>
              </a:tr>
              <a:tr h="126481">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Times New Roman"/>
                        </a:rPr>
                        <a:t> </a:t>
                      </a:r>
                    </a:p>
                  </a:txBody>
                  <a:tcPr marL="3165" marR="3165" marT="3165" marB="0" anchor="b">
                    <a:lnL>
                      <a:noFill/>
                    </a:lnL>
                    <a:lnR>
                      <a:noFill/>
                    </a:lnR>
                    <a:lnT>
                      <a:noFill/>
                    </a:lnT>
                    <a:lnB w="12700" cap="flat" cmpd="sng" algn="ctr">
                      <a:solidFill>
                        <a:srgbClr val="000000"/>
                      </a:solidFill>
                      <a:prstDash val="solid"/>
                      <a:round/>
                      <a:headEnd type="none" w="med" len="med"/>
                      <a:tailEnd type="none" w="med" len="med"/>
                    </a:lnB>
                  </a:tcPr>
                </a:tc>
              </a:tr>
              <a:tr h="126481">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dirty="0">
                        <a:solidFill>
                          <a:srgbClr val="000000"/>
                        </a:solidFill>
                        <a:latin typeface="Times New Roman"/>
                      </a:endParaRPr>
                    </a:p>
                  </a:txBody>
                  <a:tcPr marL="3165" marR="3165" marT="3165" marB="0" anchor="b">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hangingPunct="1"/>
            <a:r>
              <a:rPr lang="en-US" smtClean="0"/>
              <a:t>What is next for TanGeoMS?</a:t>
            </a:r>
          </a:p>
        </p:txBody>
      </p:sp>
      <p:sp>
        <p:nvSpPr>
          <p:cNvPr id="66562" name="Content Placeholder 2"/>
          <p:cNvSpPr>
            <a:spLocks noGrp="1"/>
          </p:cNvSpPr>
          <p:nvPr>
            <p:ph idx="1"/>
          </p:nvPr>
        </p:nvSpPr>
        <p:spPr>
          <a:xfrm>
            <a:off x="457200" y="1600200"/>
            <a:ext cx="8229600" cy="4953000"/>
          </a:xfrm>
        </p:spPr>
        <p:txBody>
          <a:bodyPr>
            <a:normAutofit/>
          </a:bodyPr>
          <a:lstStyle/>
          <a:p>
            <a:pPr eaLnBrk="1" hangingPunct="1"/>
            <a:r>
              <a:rPr lang="en-US" dirty="0" smtClean="0"/>
              <a:t>Fully automate the system through seamless integration of hardware and software in order to produce immediate feedback</a:t>
            </a:r>
          </a:p>
          <a:p>
            <a:pPr eaLnBrk="1" hangingPunct="1"/>
            <a:r>
              <a:rPr lang="en-US" dirty="0" smtClean="0"/>
              <a:t>Explore the functionality of multi-scale modeling</a:t>
            </a:r>
          </a:p>
          <a:p>
            <a:pPr eaLnBrk="1" hangingPunct="1"/>
            <a:r>
              <a:rPr lang="en-US" dirty="0" smtClean="0"/>
              <a:t>Test in different operational environments</a:t>
            </a:r>
          </a:p>
          <a:p>
            <a:pPr lvl="1" eaLnBrk="1" hangingPunct="1"/>
            <a:r>
              <a:rPr lang="en-US" dirty="0" smtClean="0"/>
              <a:t>Military Operational Planning</a:t>
            </a:r>
          </a:p>
          <a:p>
            <a:pPr lvl="1" eaLnBrk="1" hangingPunct="1"/>
            <a:r>
              <a:rPr lang="en-US" dirty="0" smtClean="0"/>
              <a:t>GIS Working Groups</a:t>
            </a:r>
          </a:p>
          <a:p>
            <a:pPr lvl="1" eaLnBrk="1" hangingPunct="1"/>
            <a:r>
              <a:rPr lang="en-US" dirty="0" smtClean="0"/>
              <a:t>Instructional Environments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eaLnBrk="1" hangingPunct="1"/>
            <a:r>
              <a:rPr lang="en-US" smtClean="0"/>
              <a:t>Multi-scale</a:t>
            </a:r>
          </a:p>
        </p:txBody>
      </p:sp>
      <p:pic>
        <p:nvPicPr>
          <p:cNvPr id="68610" name="Content Placeholder 3" descr="FLZ_elevation.png"/>
          <p:cNvPicPr>
            <a:picLocks noChangeAspect="1"/>
          </p:cNvPicPr>
          <p:nvPr/>
        </p:nvPicPr>
        <p:blipFill>
          <a:blip r:embed="rId3"/>
          <a:srcRect l="24219" t="9280" r="22656" b="4025"/>
          <a:stretch>
            <a:fillRect/>
          </a:stretch>
        </p:blipFill>
        <p:spPr bwMode="auto">
          <a:xfrm>
            <a:off x="2209800" y="2103438"/>
            <a:ext cx="4662488" cy="4525962"/>
          </a:xfrm>
          <a:prstGeom prst="rect">
            <a:avLst/>
          </a:prstGeom>
          <a:noFill/>
          <a:ln w="9525">
            <a:noFill/>
            <a:miter lim="800000"/>
            <a:headEnd/>
            <a:tailEnd/>
          </a:ln>
        </p:spPr>
      </p:pic>
      <p:sp>
        <p:nvSpPr>
          <p:cNvPr id="5" name="Rectangle 4"/>
          <p:cNvSpPr/>
          <p:nvPr/>
        </p:nvSpPr>
        <p:spPr>
          <a:xfrm>
            <a:off x="4586288" y="3017838"/>
            <a:ext cx="290512" cy="2587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5400000" flipH="1" flipV="1">
            <a:off x="4586288" y="2438400"/>
            <a:ext cx="838200" cy="228600"/>
          </a:xfrm>
          <a:prstGeom prst="line">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891088" y="2133600"/>
            <a:ext cx="1752600" cy="1143000"/>
          </a:xfrm>
          <a:prstGeom prst="line">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8614" name="TextBox 10"/>
          <p:cNvSpPr txBox="1">
            <a:spLocks noChangeArrowheads="1"/>
          </p:cNvSpPr>
          <p:nvPr/>
        </p:nvSpPr>
        <p:spPr bwMode="auto">
          <a:xfrm>
            <a:off x="5119688" y="1752600"/>
            <a:ext cx="1562100" cy="369888"/>
          </a:xfrm>
          <a:prstGeom prst="rect">
            <a:avLst/>
          </a:prstGeom>
          <a:noFill/>
          <a:ln w="3175">
            <a:solidFill>
              <a:schemeClr val="tx1"/>
            </a:solidFill>
            <a:miter lim="800000"/>
            <a:headEnd/>
            <a:tailEnd/>
          </a:ln>
        </p:spPr>
        <p:txBody>
          <a:bodyPr wrap="none">
            <a:spAutoFit/>
          </a:bodyPr>
          <a:lstStyle/>
          <a:p>
            <a:r>
              <a:rPr lang="en-US">
                <a:latin typeface="Calibri" pitchFamily="34" charset="0"/>
              </a:rPr>
              <a:t>1-m resolution</a:t>
            </a:r>
          </a:p>
        </p:txBody>
      </p:sp>
      <p:cxnSp>
        <p:nvCxnSpPr>
          <p:cNvPr id="9" name="Straight Connector 8"/>
          <p:cNvCxnSpPr/>
          <p:nvPr/>
        </p:nvCxnSpPr>
        <p:spPr>
          <a:xfrm rot="10800000" flipV="1">
            <a:off x="3595688" y="2209800"/>
            <a:ext cx="1371600" cy="1219200"/>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V="1">
            <a:off x="1728788" y="4686300"/>
            <a:ext cx="1524000" cy="228600"/>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8617" name="TextBox 16"/>
          <p:cNvSpPr txBox="1">
            <a:spLocks noChangeArrowheads="1"/>
          </p:cNvSpPr>
          <p:nvPr/>
        </p:nvSpPr>
        <p:spPr bwMode="auto">
          <a:xfrm>
            <a:off x="2376488" y="3429000"/>
            <a:ext cx="1257300" cy="646113"/>
          </a:xfrm>
          <a:prstGeom prst="rect">
            <a:avLst/>
          </a:prstGeom>
          <a:noFill/>
          <a:ln w="3175">
            <a:solidFill>
              <a:schemeClr val="tx1"/>
            </a:solidFill>
            <a:miter lim="800000"/>
            <a:headEnd/>
            <a:tailEnd/>
          </a:ln>
        </p:spPr>
        <p:txBody>
          <a:bodyPr>
            <a:spAutoFit/>
          </a:bodyPr>
          <a:lstStyle/>
          <a:p>
            <a:pPr algn="r"/>
            <a:r>
              <a:rPr lang="en-US">
                <a:latin typeface="Calibri" pitchFamily="34" charset="0"/>
              </a:rPr>
              <a:t>10-m resolution</a:t>
            </a:r>
          </a:p>
        </p:txBody>
      </p:sp>
      <p:sp>
        <p:nvSpPr>
          <p:cNvPr id="12" name="Cloud Callout 11"/>
          <p:cNvSpPr/>
          <p:nvPr/>
        </p:nvSpPr>
        <p:spPr>
          <a:xfrm>
            <a:off x="76200" y="76200"/>
            <a:ext cx="1219200" cy="609600"/>
          </a:xfrm>
          <a:prstGeom prst="cloudCallout">
            <a:avLst>
              <a:gd name="adj1" fmla="val 50149"/>
              <a:gd name="adj2" fmla="val 4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rgbClr val="C00000"/>
                </a:solidFill>
              </a:rPr>
              <a:t>What’s Next…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457200" y="0"/>
            <a:ext cx="8229600" cy="1143000"/>
          </a:xfrm>
        </p:spPr>
        <p:txBody>
          <a:bodyPr/>
          <a:lstStyle/>
          <a:p>
            <a:pPr eaLnBrk="1" hangingPunct="1"/>
            <a:r>
              <a:rPr lang="en-US" dirty="0" smtClean="0"/>
              <a:t>Military Operational Planning Environment</a:t>
            </a:r>
          </a:p>
        </p:txBody>
      </p:sp>
      <p:pic>
        <p:nvPicPr>
          <p:cNvPr id="70658" name="Picture 17"/>
          <p:cNvPicPr>
            <a:picLocks noChangeAspect="1" noChangeArrowheads="1"/>
          </p:cNvPicPr>
          <p:nvPr/>
        </p:nvPicPr>
        <p:blipFill>
          <a:blip r:embed="rId3"/>
          <a:srcRect/>
          <a:stretch>
            <a:fillRect/>
          </a:stretch>
        </p:blipFill>
        <p:spPr bwMode="auto">
          <a:xfrm>
            <a:off x="3657600" y="3219450"/>
            <a:ext cx="2667000" cy="1771650"/>
          </a:xfrm>
          <a:prstGeom prst="rect">
            <a:avLst/>
          </a:prstGeom>
          <a:noFill/>
          <a:ln w="9525">
            <a:noFill/>
            <a:miter lim="800000"/>
            <a:headEnd/>
            <a:tailEnd/>
          </a:ln>
        </p:spPr>
      </p:pic>
      <p:pic>
        <p:nvPicPr>
          <p:cNvPr id="70659" name="Picture 18"/>
          <p:cNvPicPr>
            <a:picLocks noChangeAspect="1" noChangeArrowheads="1"/>
          </p:cNvPicPr>
          <p:nvPr/>
        </p:nvPicPr>
        <p:blipFill>
          <a:blip r:embed="rId4"/>
          <a:srcRect/>
          <a:stretch>
            <a:fillRect/>
          </a:stretch>
        </p:blipFill>
        <p:spPr bwMode="auto">
          <a:xfrm>
            <a:off x="6324600" y="4962525"/>
            <a:ext cx="2667000" cy="1762125"/>
          </a:xfrm>
          <a:prstGeom prst="rect">
            <a:avLst/>
          </a:prstGeom>
          <a:noFill/>
          <a:ln w="9525">
            <a:noFill/>
            <a:miter lim="800000"/>
            <a:headEnd/>
            <a:tailEnd/>
          </a:ln>
        </p:spPr>
      </p:pic>
      <p:pic>
        <p:nvPicPr>
          <p:cNvPr id="70660" name="Picture 19"/>
          <p:cNvPicPr>
            <a:picLocks noChangeAspect="1" noChangeArrowheads="1"/>
          </p:cNvPicPr>
          <p:nvPr/>
        </p:nvPicPr>
        <p:blipFill>
          <a:blip r:embed="rId5"/>
          <a:srcRect/>
          <a:stretch>
            <a:fillRect/>
          </a:stretch>
        </p:blipFill>
        <p:spPr bwMode="auto">
          <a:xfrm>
            <a:off x="6324600" y="3209925"/>
            <a:ext cx="2667000" cy="1762125"/>
          </a:xfrm>
          <a:prstGeom prst="rect">
            <a:avLst/>
          </a:prstGeom>
          <a:noFill/>
          <a:ln w="9525">
            <a:noFill/>
            <a:miter lim="800000"/>
            <a:headEnd/>
            <a:tailEnd/>
          </a:ln>
        </p:spPr>
      </p:pic>
      <p:pic>
        <p:nvPicPr>
          <p:cNvPr id="70661" name="Picture 20"/>
          <p:cNvPicPr>
            <a:picLocks noChangeAspect="1" noChangeArrowheads="1"/>
          </p:cNvPicPr>
          <p:nvPr/>
        </p:nvPicPr>
        <p:blipFill>
          <a:blip r:embed="rId6"/>
          <a:srcRect/>
          <a:stretch>
            <a:fillRect/>
          </a:stretch>
        </p:blipFill>
        <p:spPr bwMode="auto">
          <a:xfrm>
            <a:off x="3657600" y="4962525"/>
            <a:ext cx="2667000" cy="1762125"/>
          </a:xfrm>
          <a:prstGeom prst="rect">
            <a:avLst/>
          </a:prstGeom>
          <a:noFill/>
          <a:ln w="9525">
            <a:noFill/>
            <a:miter lim="800000"/>
            <a:headEnd/>
            <a:tailEnd/>
          </a:ln>
        </p:spPr>
      </p:pic>
      <p:pic>
        <p:nvPicPr>
          <p:cNvPr id="70662" name="Picture 21" descr="D:\Storm 3\SFC A and CPT F in FSE.JPG"/>
          <p:cNvPicPr>
            <a:picLocks noChangeAspect="1" noChangeArrowheads="1"/>
          </p:cNvPicPr>
          <p:nvPr/>
        </p:nvPicPr>
        <p:blipFill>
          <a:blip r:embed="rId7"/>
          <a:srcRect/>
          <a:stretch>
            <a:fillRect/>
          </a:stretch>
        </p:blipFill>
        <p:spPr bwMode="auto">
          <a:xfrm>
            <a:off x="6324600" y="1219200"/>
            <a:ext cx="2667000" cy="2000250"/>
          </a:xfrm>
          <a:prstGeom prst="rect">
            <a:avLst/>
          </a:prstGeom>
          <a:noFill/>
          <a:ln w="9525">
            <a:noFill/>
            <a:miter lim="800000"/>
            <a:headEnd/>
            <a:tailEnd/>
          </a:ln>
        </p:spPr>
      </p:pic>
      <p:pic>
        <p:nvPicPr>
          <p:cNvPr id="70663" name="Picture 22" descr="D:\Avalanche\LTC Glenn on RT.JPG"/>
          <p:cNvPicPr>
            <a:picLocks noChangeAspect="1" noChangeArrowheads="1"/>
          </p:cNvPicPr>
          <p:nvPr/>
        </p:nvPicPr>
        <p:blipFill>
          <a:blip r:embed="rId8"/>
          <a:srcRect/>
          <a:stretch>
            <a:fillRect/>
          </a:stretch>
        </p:blipFill>
        <p:spPr bwMode="auto">
          <a:xfrm>
            <a:off x="3657600" y="1219200"/>
            <a:ext cx="2667000" cy="2000250"/>
          </a:xfrm>
          <a:prstGeom prst="rect">
            <a:avLst/>
          </a:prstGeom>
          <a:noFill/>
          <a:ln w="9525">
            <a:noFill/>
            <a:miter lim="800000"/>
            <a:headEnd/>
            <a:tailEnd/>
          </a:ln>
        </p:spPr>
      </p:pic>
      <p:sp>
        <p:nvSpPr>
          <p:cNvPr id="17" name="Cloud Callout 16"/>
          <p:cNvSpPr/>
          <p:nvPr/>
        </p:nvSpPr>
        <p:spPr>
          <a:xfrm>
            <a:off x="76200" y="76200"/>
            <a:ext cx="1219200" cy="609600"/>
          </a:xfrm>
          <a:prstGeom prst="cloudCallout">
            <a:avLst>
              <a:gd name="adj1" fmla="val 50149"/>
              <a:gd name="adj2" fmla="val 4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rgbClr val="C00000"/>
                </a:solidFill>
              </a:rPr>
              <a:t>What’s Next…</a:t>
            </a:r>
          </a:p>
        </p:txBody>
      </p:sp>
      <p:sp>
        <p:nvSpPr>
          <p:cNvPr id="10" name="TextBox 9"/>
          <p:cNvSpPr txBox="1"/>
          <p:nvPr/>
        </p:nvSpPr>
        <p:spPr>
          <a:xfrm>
            <a:off x="304800" y="1752600"/>
            <a:ext cx="3116559" cy="3046988"/>
          </a:xfrm>
          <a:prstGeom prst="rect">
            <a:avLst/>
          </a:prstGeom>
          <a:noFill/>
        </p:spPr>
        <p:txBody>
          <a:bodyPr wrap="none" rtlCol="0">
            <a:spAutoFit/>
          </a:bodyPr>
          <a:lstStyle/>
          <a:p>
            <a:pPr>
              <a:buFont typeface="Arial" pitchFamily="34" charset="0"/>
              <a:buChar char="•"/>
            </a:pPr>
            <a:r>
              <a:rPr lang="en-US" sz="2400" dirty="0" smtClean="0"/>
              <a:t>Collaborative</a:t>
            </a:r>
          </a:p>
          <a:p>
            <a:pPr>
              <a:buFont typeface="Arial" pitchFamily="34" charset="0"/>
              <a:buChar char="•"/>
            </a:pPr>
            <a:endParaRPr lang="en-US" sz="2400" dirty="0" smtClean="0"/>
          </a:p>
          <a:p>
            <a:pPr>
              <a:buFont typeface="Arial" pitchFamily="34" charset="0"/>
              <a:buChar char="•"/>
            </a:pPr>
            <a:r>
              <a:rPr lang="en-US" sz="2400" dirty="0" smtClean="0"/>
              <a:t>Compliments MDMP</a:t>
            </a:r>
          </a:p>
          <a:p>
            <a:pPr>
              <a:buFont typeface="Arial" pitchFamily="34" charset="0"/>
              <a:buChar char="•"/>
            </a:pPr>
            <a:endParaRPr lang="en-US" sz="2400" dirty="0" smtClean="0"/>
          </a:p>
          <a:p>
            <a:pPr>
              <a:buFont typeface="Arial" pitchFamily="34" charset="0"/>
              <a:buChar char="•"/>
            </a:pPr>
            <a:r>
              <a:rPr lang="en-US" sz="2400" dirty="0" smtClean="0"/>
              <a:t>Visual</a:t>
            </a:r>
          </a:p>
          <a:p>
            <a:pPr>
              <a:buFont typeface="Arial" pitchFamily="34" charset="0"/>
              <a:buChar char="•"/>
            </a:pPr>
            <a:endParaRPr lang="en-US" sz="2400" dirty="0" smtClean="0"/>
          </a:p>
          <a:p>
            <a:pPr>
              <a:buFont typeface="Arial" pitchFamily="34" charset="0"/>
              <a:buChar char="•"/>
            </a:pPr>
            <a:r>
              <a:rPr lang="en-US" sz="2400" dirty="0" smtClean="0"/>
              <a:t>Virtual Environment</a:t>
            </a:r>
          </a:p>
          <a:p>
            <a:pPr>
              <a:buFont typeface="Arial" pitchFamily="34" charset="0"/>
              <a:buChar char="•"/>
            </a:pPr>
            <a:endParaRPr lang="en-US" sz="24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7" descr="C:\Users\Brent\AppData\Local\Microsoft\Windows\Temporary Internet Files\Content.IE5\Q7TCBMR4\MP900428619[1].jpg"/>
          <p:cNvPicPr>
            <a:picLocks noChangeAspect="1" noChangeArrowheads="1"/>
          </p:cNvPicPr>
          <p:nvPr/>
        </p:nvPicPr>
        <p:blipFill>
          <a:blip r:embed="rId2"/>
          <a:srcRect/>
          <a:stretch>
            <a:fillRect/>
          </a:stretch>
        </p:blipFill>
        <p:spPr bwMode="auto">
          <a:xfrm>
            <a:off x="0" y="758825"/>
            <a:ext cx="9144000" cy="6099175"/>
          </a:xfrm>
          <a:prstGeom prst="rect">
            <a:avLst/>
          </a:prstGeom>
          <a:noFill/>
          <a:ln w="9525">
            <a:noFill/>
            <a:miter lim="800000"/>
            <a:headEnd/>
            <a:tailEnd/>
          </a:ln>
        </p:spPr>
      </p:pic>
      <p:sp>
        <p:nvSpPr>
          <p:cNvPr id="19458" name="Title 1"/>
          <p:cNvSpPr>
            <a:spLocks noGrp="1"/>
          </p:cNvSpPr>
          <p:nvPr>
            <p:ph type="title"/>
          </p:nvPr>
        </p:nvSpPr>
        <p:spPr>
          <a:xfrm>
            <a:off x="457200" y="-76200"/>
            <a:ext cx="8229600" cy="1143000"/>
          </a:xfrm>
        </p:spPr>
        <p:txBody>
          <a:bodyPr/>
          <a:lstStyle/>
          <a:p>
            <a:pPr eaLnBrk="1" hangingPunct="1"/>
            <a:r>
              <a:rPr lang="en-US" smtClean="0"/>
              <a:t>The Road We’re Taking Today</a:t>
            </a:r>
          </a:p>
        </p:txBody>
      </p:sp>
      <p:sp>
        <p:nvSpPr>
          <p:cNvPr id="3" name="Content Placeholder 2"/>
          <p:cNvSpPr>
            <a:spLocks noGrp="1"/>
          </p:cNvSpPr>
          <p:nvPr>
            <p:ph sz="half" idx="1"/>
          </p:nvPr>
        </p:nvSpPr>
        <p:spPr>
          <a:xfrm>
            <a:off x="0" y="762000"/>
            <a:ext cx="4038600" cy="4525963"/>
          </a:xfrm>
          <a:gradFill>
            <a:gsLst>
              <a:gs pos="12000">
                <a:schemeClr val="accent1">
                  <a:alpha val="0"/>
                </a:schemeClr>
              </a:gs>
              <a:gs pos="70000">
                <a:srgbClr val="C4D6EB"/>
              </a:gs>
              <a:gs pos="100000">
                <a:srgbClr val="FFEBFA"/>
              </a:gs>
              <a:gs pos="3000">
                <a:srgbClr val="FFEBFA">
                  <a:alpha val="0"/>
                </a:srgbClr>
              </a:gs>
            </a:gsLst>
            <a:lin ang="14400000" scaled="0"/>
          </a:gradFill>
        </p:spPr>
        <p:txBody>
          <a:bodyPr>
            <a:normAutofit fontScale="85000" lnSpcReduction="10000"/>
          </a:bodyPr>
          <a:lstStyle/>
          <a:p>
            <a:pPr eaLnBrk="1" hangingPunct="1">
              <a:defRPr/>
            </a:pPr>
            <a:r>
              <a:rPr lang="en-US" dirty="0" smtClean="0">
                <a:effectLst>
                  <a:outerShdw blurRad="38100" dist="38100" dir="2700000" algn="tl">
                    <a:srgbClr val="000000">
                      <a:alpha val="43137"/>
                    </a:srgbClr>
                  </a:outerShdw>
                </a:effectLst>
              </a:rPr>
              <a:t>Orient you to the study site</a:t>
            </a:r>
          </a:p>
          <a:p>
            <a:pPr eaLnBrk="1" hangingPunct="1">
              <a:defRPr/>
            </a:pPr>
            <a:r>
              <a:rPr lang="en-US" dirty="0" smtClean="0">
                <a:effectLst>
                  <a:outerShdw blurRad="38100" dist="38100" dir="2700000" algn="tl">
                    <a:srgbClr val="000000">
                      <a:alpha val="43137"/>
                    </a:srgbClr>
                  </a:outerShdw>
                </a:effectLst>
              </a:rPr>
              <a:t>Describe the problem</a:t>
            </a:r>
          </a:p>
          <a:p>
            <a:pPr eaLnBrk="1" hangingPunct="1">
              <a:defRPr/>
            </a:pPr>
            <a:r>
              <a:rPr lang="en-US" dirty="0" smtClean="0">
                <a:effectLst>
                  <a:outerShdw blurRad="38100" dist="38100" dir="2700000" algn="tl">
                    <a:srgbClr val="000000">
                      <a:alpha val="43137"/>
                    </a:srgbClr>
                  </a:outerShdw>
                </a:effectLst>
              </a:rPr>
              <a:t>Take you on a tour of </a:t>
            </a:r>
            <a:r>
              <a:rPr lang="en-US" dirty="0" err="1" smtClean="0">
                <a:effectLst>
                  <a:outerShdw blurRad="38100" dist="38100" dir="2700000" algn="tl">
                    <a:srgbClr val="000000">
                      <a:alpha val="43137"/>
                    </a:srgbClr>
                  </a:outerShdw>
                </a:effectLst>
              </a:rPr>
              <a:t>TanGeoMS</a:t>
            </a:r>
            <a:endParaRPr lang="en-US" dirty="0" smtClean="0">
              <a:effectLst>
                <a:outerShdw blurRad="38100" dist="38100" dir="2700000" algn="tl">
                  <a:srgbClr val="000000">
                    <a:alpha val="43137"/>
                  </a:srgbClr>
                </a:outerShdw>
              </a:effectLst>
            </a:endParaRPr>
          </a:p>
          <a:p>
            <a:pPr eaLnBrk="1" hangingPunct="1">
              <a:defRPr/>
            </a:pPr>
            <a:r>
              <a:rPr lang="en-US" dirty="0" smtClean="0">
                <a:effectLst>
                  <a:outerShdw blurRad="38100" dist="38100" dir="2700000" algn="tl">
                    <a:srgbClr val="000000">
                      <a:alpha val="43137"/>
                    </a:srgbClr>
                  </a:outerShdw>
                </a:effectLst>
              </a:rPr>
              <a:t>Show you how the models are constructed</a:t>
            </a:r>
          </a:p>
          <a:p>
            <a:pPr eaLnBrk="1" hangingPunct="1">
              <a:defRPr/>
            </a:pPr>
            <a:r>
              <a:rPr lang="en-US" dirty="0" smtClean="0">
                <a:effectLst>
                  <a:outerShdw blurRad="38100" dist="38100" dir="2700000" algn="tl">
                    <a:srgbClr val="000000">
                      <a:alpha val="43137"/>
                    </a:srgbClr>
                  </a:outerShdw>
                </a:effectLst>
              </a:rPr>
              <a:t>A </a:t>
            </a:r>
            <a:r>
              <a:rPr lang="en-US" i="1" dirty="0" smtClean="0">
                <a:effectLst>
                  <a:outerShdw blurRad="38100" dist="38100" dir="2700000" algn="tl">
                    <a:srgbClr val="000000">
                      <a:alpha val="43137"/>
                    </a:srgbClr>
                  </a:outerShdw>
                </a:effectLst>
              </a:rPr>
              <a:t>brief</a:t>
            </a:r>
            <a:r>
              <a:rPr lang="en-US" dirty="0" smtClean="0">
                <a:effectLst>
                  <a:outerShdw blurRad="38100" dist="38100" dir="2700000" algn="tl">
                    <a:srgbClr val="000000">
                      <a:alpha val="43137"/>
                    </a:srgbClr>
                  </a:outerShdw>
                </a:effectLst>
              </a:rPr>
              <a:t> lesson on calculating soil erosion</a:t>
            </a:r>
          </a:p>
          <a:p>
            <a:pPr eaLnBrk="1" hangingPunct="1">
              <a:defRPr/>
            </a:pPr>
            <a:r>
              <a:rPr lang="en-US" dirty="0" smtClean="0">
                <a:effectLst>
                  <a:outerShdw blurRad="38100" dist="38100" dir="2700000" algn="tl">
                    <a:srgbClr val="000000">
                      <a:alpha val="43137"/>
                    </a:srgbClr>
                  </a:outerShdw>
                </a:effectLst>
              </a:rPr>
              <a:t>Experiment with the model</a:t>
            </a:r>
          </a:p>
          <a:p>
            <a:pPr eaLnBrk="1" hangingPunct="1">
              <a:defRPr/>
            </a:pPr>
            <a:r>
              <a:rPr lang="en-US" dirty="0" smtClean="0">
                <a:effectLst>
                  <a:outerShdw blurRad="38100" dist="38100" dir="2700000" algn="tl">
                    <a:srgbClr val="000000">
                      <a:alpha val="43137"/>
                    </a:srgbClr>
                  </a:outerShdw>
                </a:effectLst>
              </a:rPr>
              <a:t>Wrap up with</a:t>
            </a:r>
          </a:p>
          <a:p>
            <a:pPr eaLnBrk="1" hangingPunct="1">
              <a:buFont typeface="Arial" charset="0"/>
              <a:buNone/>
              <a:defRPr/>
            </a:pPr>
            <a:r>
              <a:rPr lang="en-US" dirty="0" smtClean="0">
                <a:effectLst>
                  <a:outerShdw blurRad="38100" dist="38100" dir="2700000" algn="tl">
                    <a:srgbClr val="000000">
                      <a:alpha val="43137"/>
                    </a:srgbClr>
                  </a:outerShdw>
                </a:effectLst>
              </a:rPr>
              <a:t>        what’s next</a:t>
            </a:r>
          </a:p>
          <a:p>
            <a:pPr eaLnBrk="1" hangingPunct="1">
              <a:defRPr/>
            </a:pPr>
            <a:endParaRPr lang="en-US"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pPr eaLnBrk="1" hangingPunct="1"/>
            <a:r>
              <a:rPr lang="en-US" dirty="0" smtClean="0"/>
              <a:t>GIS Working Group Environment</a:t>
            </a:r>
          </a:p>
        </p:txBody>
      </p:sp>
      <p:sp>
        <p:nvSpPr>
          <p:cNvPr id="72706" name="Content Placeholder 2"/>
          <p:cNvSpPr>
            <a:spLocks noGrp="1"/>
          </p:cNvSpPr>
          <p:nvPr>
            <p:ph idx="1"/>
          </p:nvPr>
        </p:nvSpPr>
        <p:spPr>
          <a:xfrm>
            <a:off x="1143000" y="2286000"/>
            <a:ext cx="7543800" cy="3840163"/>
          </a:xfrm>
        </p:spPr>
        <p:txBody>
          <a:bodyPr/>
          <a:lstStyle/>
          <a:p>
            <a:pPr eaLnBrk="1" hangingPunct="1"/>
            <a:r>
              <a:rPr lang="en-US" dirty="0" smtClean="0"/>
              <a:t>Groups requiring collaboration</a:t>
            </a:r>
          </a:p>
          <a:p>
            <a:pPr eaLnBrk="1" hangingPunct="1"/>
            <a:r>
              <a:rPr lang="en-US" dirty="0" smtClean="0"/>
              <a:t>A new way of looking at spatial problems</a:t>
            </a:r>
          </a:p>
          <a:p>
            <a:pPr eaLnBrk="1" hangingPunct="1"/>
            <a:r>
              <a:rPr lang="en-US" dirty="0" smtClean="0"/>
              <a:t>New method to define problems</a:t>
            </a:r>
          </a:p>
          <a:p>
            <a:pPr eaLnBrk="1" hangingPunct="1"/>
            <a:r>
              <a:rPr lang="en-US" dirty="0" smtClean="0"/>
              <a:t>Aid in the development of sustainable practices</a:t>
            </a:r>
          </a:p>
        </p:txBody>
      </p:sp>
      <p:pic>
        <p:nvPicPr>
          <p:cNvPr id="72707" name="Picture 2" descr="C:\Program Files\Microsoft Office\MEDIA\CAGCAT10\j0297749.wmf"/>
          <p:cNvPicPr>
            <a:picLocks noChangeAspect="1" noChangeArrowheads="1"/>
          </p:cNvPicPr>
          <p:nvPr/>
        </p:nvPicPr>
        <p:blipFill>
          <a:blip r:embed="rId3"/>
          <a:srcRect/>
          <a:stretch>
            <a:fillRect/>
          </a:stretch>
        </p:blipFill>
        <p:spPr bwMode="auto">
          <a:xfrm>
            <a:off x="4105275" y="5410200"/>
            <a:ext cx="1152525" cy="1096933"/>
          </a:xfrm>
          <a:prstGeom prst="rect">
            <a:avLst/>
          </a:prstGeom>
          <a:noFill/>
          <a:ln w="9525">
            <a:noFill/>
            <a:miter lim="800000"/>
            <a:headEnd/>
            <a:tailEnd/>
          </a:ln>
        </p:spPr>
      </p:pic>
      <p:pic>
        <p:nvPicPr>
          <p:cNvPr id="72708" name="Picture 3" descr="C:\Program Files\Microsoft Office\MEDIA\CAGCAT10\j0335112.wmf"/>
          <p:cNvPicPr>
            <a:picLocks noChangeAspect="1" noChangeArrowheads="1"/>
          </p:cNvPicPr>
          <p:nvPr/>
        </p:nvPicPr>
        <p:blipFill>
          <a:blip r:embed="rId4"/>
          <a:srcRect/>
          <a:stretch>
            <a:fillRect/>
          </a:stretch>
        </p:blipFill>
        <p:spPr bwMode="auto">
          <a:xfrm>
            <a:off x="457200" y="1600200"/>
            <a:ext cx="895350" cy="895350"/>
          </a:xfrm>
          <a:prstGeom prst="rect">
            <a:avLst/>
          </a:prstGeom>
          <a:noFill/>
          <a:ln w="9525">
            <a:noFill/>
            <a:miter lim="800000"/>
            <a:headEnd/>
            <a:tailEnd/>
          </a:ln>
        </p:spPr>
      </p:pic>
      <p:pic>
        <p:nvPicPr>
          <p:cNvPr id="72709" name="Picture 3" descr="C:\Program Files\Microsoft Office\MEDIA\CAGCAT10\j0335112.wmf"/>
          <p:cNvPicPr>
            <a:picLocks noChangeAspect="1" noChangeArrowheads="1"/>
          </p:cNvPicPr>
          <p:nvPr/>
        </p:nvPicPr>
        <p:blipFill>
          <a:blip r:embed="rId4"/>
          <a:srcRect/>
          <a:stretch>
            <a:fillRect/>
          </a:stretch>
        </p:blipFill>
        <p:spPr bwMode="auto">
          <a:xfrm>
            <a:off x="457200" y="5257800"/>
            <a:ext cx="895350" cy="895350"/>
          </a:xfrm>
          <a:prstGeom prst="rect">
            <a:avLst/>
          </a:prstGeom>
          <a:noFill/>
          <a:ln w="9525">
            <a:noFill/>
            <a:miter lim="800000"/>
            <a:headEnd/>
            <a:tailEnd/>
          </a:ln>
        </p:spPr>
      </p:pic>
      <p:pic>
        <p:nvPicPr>
          <p:cNvPr id="72710" name="Picture 3" descr="C:\Program Files\Microsoft Office\MEDIA\CAGCAT10\j0335112.wmf"/>
          <p:cNvPicPr>
            <a:picLocks noChangeAspect="1" noChangeArrowheads="1"/>
          </p:cNvPicPr>
          <p:nvPr/>
        </p:nvPicPr>
        <p:blipFill>
          <a:blip r:embed="rId4"/>
          <a:srcRect/>
          <a:stretch>
            <a:fillRect/>
          </a:stretch>
        </p:blipFill>
        <p:spPr bwMode="auto">
          <a:xfrm>
            <a:off x="7772400" y="5257800"/>
            <a:ext cx="895350" cy="895350"/>
          </a:xfrm>
          <a:prstGeom prst="rect">
            <a:avLst/>
          </a:prstGeom>
          <a:noFill/>
          <a:ln w="9525">
            <a:noFill/>
            <a:miter lim="800000"/>
            <a:headEnd/>
            <a:tailEnd/>
          </a:ln>
        </p:spPr>
      </p:pic>
      <p:pic>
        <p:nvPicPr>
          <p:cNvPr id="72711" name="Picture 3" descr="C:\Program Files\Microsoft Office\MEDIA\CAGCAT10\j0335112.wmf"/>
          <p:cNvPicPr>
            <a:picLocks noChangeAspect="1" noChangeArrowheads="1"/>
          </p:cNvPicPr>
          <p:nvPr/>
        </p:nvPicPr>
        <p:blipFill>
          <a:blip r:embed="rId4"/>
          <a:srcRect/>
          <a:stretch>
            <a:fillRect/>
          </a:stretch>
        </p:blipFill>
        <p:spPr bwMode="auto">
          <a:xfrm>
            <a:off x="7772400" y="1600200"/>
            <a:ext cx="895350" cy="895350"/>
          </a:xfrm>
          <a:prstGeom prst="rect">
            <a:avLst/>
          </a:prstGeom>
          <a:noFill/>
          <a:ln w="9525">
            <a:noFill/>
            <a:miter lim="800000"/>
            <a:headEnd/>
            <a:tailEnd/>
          </a:ln>
        </p:spPr>
      </p:pic>
      <p:sp>
        <p:nvSpPr>
          <p:cNvPr id="10" name="Cloud Callout 9"/>
          <p:cNvSpPr/>
          <p:nvPr/>
        </p:nvSpPr>
        <p:spPr>
          <a:xfrm>
            <a:off x="76200" y="76200"/>
            <a:ext cx="1219200" cy="609600"/>
          </a:xfrm>
          <a:prstGeom prst="cloudCallout">
            <a:avLst>
              <a:gd name="adj1" fmla="val 50149"/>
              <a:gd name="adj2" fmla="val 4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rgbClr val="C00000"/>
                </a:solidFill>
              </a:rPr>
              <a:t>What’s Next…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pPr eaLnBrk="1" hangingPunct="1"/>
            <a:r>
              <a:rPr lang="en-US" smtClean="0"/>
              <a:t>Instructional Environments</a:t>
            </a:r>
          </a:p>
        </p:txBody>
      </p:sp>
      <p:pic>
        <p:nvPicPr>
          <p:cNvPr id="74754" name="Picture 2"/>
          <p:cNvPicPr>
            <a:picLocks noGrp="1" noChangeAspect="1" noChangeArrowheads="1"/>
          </p:cNvPicPr>
          <p:nvPr>
            <p:ph idx="1"/>
          </p:nvPr>
        </p:nvPicPr>
        <p:blipFill>
          <a:blip r:embed="rId3"/>
          <a:srcRect/>
          <a:stretch>
            <a:fillRect/>
          </a:stretch>
        </p:blipFill>
        <p:spPr>
          <a:xfrm>
            <a:off x="4114800" y="1295400"/>
            <a:ext cx="4876800" cy="3657600"/>
          </a:xfrm>
        </p:spPr>
      </p:pic>
      <p:sp>
        <p:nvSpPr>
          <p:cNvPr id="5" name="Cloud Callout 4"/>
          <p:cNvSpPr/>
          <p:nvPr/>
        </p:nvSpPr>
        <p:spPr>
          <a:xfrm>
            <a:off x="76200" y="76200"/>
            <a:ext cx="1219200" cy="609600"/>
          </a:xfrm>
          <a:prstGeom prst="cloudCallout">
            <a:avLst>
              <a:gd name="adj1" fmla="val 50149"/>
              <a:gd name="adj2" fmla="val 4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rgbClr val="C00000"/>
                </a:solidFill>
              </a:rPr>
              <a:t>What’s Next…</a:t>
            </a:r>
          </a:p>
        </p:txBody>
      </p:sp>
      <p:sp>
        <p:nvSpPr>
          <p:cNvPr id="6" name="TextBox 5"/>
          <p:cNvSpPr txBox="1"/>
          <p:nvPr/>
        </p:nvSpPr>
        <p:spPr>
          <a:xfrm>
            <a:off x="152400" y="1295400"/>
            <a:ext cx="4191000" cy="5324535"/>
          </a:xfrm>
          <a:prstGeom prst="rect">
            <a:avLst/>
          </a:prstGeom>
          <a:noFill/>
        </p:spPr>
        <p:txBody>
          <a:bodyPr wrap="square" rtlCol="0">
            <a:spAutoFit/>
          </a:bodyPr>
          <a:lstStyle/>
          <a:p>
            <a:pPr>
              <a:buFont typeface="Arial" pitchFamily="34" charset="0"/>
              <a:buChar char="•"/>
            </a:pPr>
            <a:r>
              <a:rPr lang="en-US" sz="2000" dirty="0" smtClean="0"/>
              <a:t>Increased learning potential</a:t>
            </a:r>
          </a:p>
          <a:p>
            <a:pPr>
              <a:buFont typeface="Arial" pitchFamily="34" charset="0"/>
              <a:buChar char="•"/>
            </a:pPr>
            <a:endParaRPr lang="en-US" sz="2000" dirty="0" smtClean="0"/>
          </a:p>
          <a:p>
            <a:pPr>
              <a:buFont typeface="Arial" pitchFamily="34" charset="0"/>
              <a:buChar char="•"/>
            </a:pPr>
            <a:r>
              <a:rPr lang="en-US" sz="2000" dirty="0" smtClean="0"/>
              <a:t>Direct exposure to virtual environment</a:t>
            </a:r>
          </a:p>
          <a:p>
            <a:pPr>
              <a:buFont typeface="Arial" pitchFamily="34" charset="0"/>
              <a:buChar char="•"/>
            </a:pPr>
            <a:endParaRPr lang="en-US" sz="2000" dirty="0" smtClean="0"/>
          </a:p>
          <a:p>
            <a:pPr>
              <a:buFont typeface="Arial" pitchFamily="34" charset="0"/>
              <a:buChar char="•"/>
            </a:pPr>
            <a:r>
              <a:rPr lang="en-US" sz="2000" dirty="0" smtClean="0"/>
              <a:t>Active participation in a vivid environment</a:t>
            </a:r>
          </a:p>
          <a:p>
            <a:pPr>
              <a:buFont typeface="Arial" pitchFamily="34" charset="0"/>
              <a:buChar char="•"/>
            </a:pPr>
            <a:endParaRPr lang="en-US" sz="2000" dirty="0" smtClean="0"/>
          </a:p>
          <a:p>
            <a:pPr>
              <a:buFont typeface="Arial" pitchFamily="34" charset="0"/>
              <a:buChar char="•"/>
            </a:pPr>
            <a:r>
              <a:rPr lang="en-US" sz="2000" dirty="0" smtClean="0"/>
              <a:t>Enhanced interest in learning</a:t>
            </a:r>
          </a:p>
          <a:p>
            <a:pPr>
              <a:buFont typeface="Arial" pitchFamily="34" charset="0"/>
              <a:buChar char="•"/>
            </a:pPr>
            <a:endParaRPr lang="en-US" sz="2000" dirty="0" smtClean="0"/>
          </a:p>
          <a:p>
            <a:pPr>
              <a:buFont typeface="Arial" pitchFamily="34" charset="0"/>
              <a:buChar char="•"/>
            </a:pPr>
            <a:r>
              <a:rPr lang="en-US" sz="2000" dirty="0" smtClean="0"/>
              <a:t>Enhances “spatial thinking”</a:t>
            </a:r>
          </a:p>
          <a:p>
            <a:pPr>
              <a:buFont typeface="Arial" pitchFamily="34" charset="0"/>
              <a:buChar char="•"/>
            </a:pPr>
            <a:endParaRPr lang="en-US" sz="2000" dirty="0" smtClean="0"/>
          </a:p>
          <a:p>
            <a:pPr>
              <a:buFont typeface="Arial" pitchFamily="34" charset="0"/>
              <a:buChar char="•"/>
            </a:pPr>
            <a:r>
              <a:rPr lang="en-US" sz="2000" dirty="0" smtClean="0"/>
              <a:t>Added level of perception</a:t>
            </a:r>
          </a:p>
          <a:p>
            <a:pPr>
              <a:buFont typeface="Arial" pitchFamily="34" charset="0"/>
              <a:buChar char="•"/>
            </a:pPr>
            <a:endParaRPr lang="en-US" sz="2000" dirty="0" smtClean="0"/>
          </a:p>
          <a:p>
            <a:pPr>
              <a:buFont typeface="Arial" pitchFamily="34" charset="0"/>
              <a:buChar char="•"/>
            </a:pPr>
            <a:r>
              <a:rPr lang="en-US" sz="2000" dirty="0" smtClean="0"/>
              <a:t>Promotion from mere knowledge of spatial relationships to understanding them</a:t>
            </a:r>
            <a:endParaRPr lang="en-US"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solidFill>
                  <a:schemeClr val="accent3">
                    <a:lumMod val="60000"/>
                    <a:lumOff val="40000"/>
                  </a:schemeClr>
                </a:solidFill>
              </a:rPr>
              <a:t>Conclusion</a:t>
            </a:r>
            <a:endParaRPr lang="en-US" dirty="0">
              <a:solidFill>
                <a:schemeClr val="accent3">
                  <a:lumMod val="60000"/>
                  <a:lumOff val="40000"/>
                </a:schemeClr>
              </a:solidFill>
            </a:endParaRPr>
          </a:p>
        </p:txBody>
      </p:sp>
      <p:sp>
        <p:nvSpPr>
          <p:cNvPr id="3" name="Content Placeholder 2"/>
          <p:cNvSpPr>
            <a:spLocks noGrp="1"/>
          </p:cNvSpPr>
          <p:nvPr>
            <p:ph idx="1"/>
          </p:nvPr>
        </p:nvSpPr>
        <p:spPr>
          <a:xfrm>
            <a:off x="457200" y="1371600"/>
            <a:ext cx="8229600" cy="5029200"/>
          </a:xfrm>
        </p:spPr>
        <p:txBody>
          <a:bodyPr>
            <a:normAutofit fontScale="77500" lnSpcReduction="20000"/>
          </a:bodyPr>
          <a:lstStyle/>
          <a:p>
            <a:pPr eaLnBrk="1" hangingPunct="1">
              <a:lnSpc>
                <a:spcPct val="170000"/>
              </a:lnSpc>
              <a:buFont typeface="Arial" charset="0"/>
              <a:buNone/>
              <a:defRPr/>
            </a:pPr>
            <a:r>
              <a:rPr lang="en-US" dirty="0" err="1" smtClean="0">
                <a:solidFill>
                  <a:schemeClr val="accent3">
                    <a:lumMod val="60000"/>
                    <a:lumOff val="40000"/>
                  </a:schemeClr>
                </a:solidFill>
              </a:rPr>
              <a:t>TanGeoMS</a:t>
            </a:r>
            <a:r>
              <a:rPr lang="en-US" dirty="0" smtClean="0">
                <a:solidFill>
                  <a:schemeClr val="accent3">
                    <a:lumMod val="60000"/>
                    <a:lumOff val="40000"/>
                  </a:schemeClr>
                </a:solidFill>
              </a:rPr>
              <a:t> is an innovative approach to spatial problem solving</a:t>
            </a:r>
          </a:p>
          <a:p>
            <a:pPr eaLnBrk="1" hangingPunct="1">
              <a:lnSpc>
                <a:spcPct val="170000"/>
              </a:lnSpc>
              <a:buFont typeface="Arial" charset="0"/>
              <a:buNone/>
              <a:defRPr/>
            </a:pPr>
            <a:r>
              <a:rPr lang="en-US" dirty="0" smtClean="0">
                <a:solidFill>
                  <a:schemeClr val="accent3">
                    <a:lumMod val="60000"/>
                    <a:lumOff val="40000"/>
                  </a:schemeClr>
                </a:solidFill>
              </a:rPr>
              <a:t>Provides a collaborative environment that facilitates discussion about potential solutions</a:t>
            </a:r>
          </a:p>
          <a:p>
            <a:pPr eaLnBrk="1" hangingPunct="1">
              <a:lnSpc>
                <a:spcPct val="170000"/>
              </a:lnSpc>
              <a:buFont typeface="Arial" charset="0"/>
              <a:buNone/>
              <a:defRPr/>
            </a:pPr>
            <a:r>
              <a:rPr lang="en-US" dirty="0" smtClean="0">
                <a:solidFill>
                  <a:schemeClr val="accent3">
                    <a:lumMod val="60000"/>
                    <a:lumOff val="40000"/>
                  </a:schemeClr>
                </a:solidFill>
              </a:rPr>
              <a:t>Allows us to experiment with land form change and how natural processes are affected</a:t>
            </a:r>
          </a:p>
          <a:p>
            <a:pPr eaLnBrk="1" hangingPunct="1">
              <a:lnSpc>
                <a:spcPct val="170000"/>
              </a:lnSpc>
              <a:buFont typeface="Arial" charset="0"/>
              <a:buNone/>
              <a:defRPr/>
            </a:pPr>
            <a:r>
              <a:rPr lang="en-US" dirty="0" smtClean="0">
                <a:solidFill>
                  <a:schemeClr val="accent3">
                    <a:lumMod val="60000"/>
                    <a:lumOff val="40000"/>
                  </a:schemeClr>
                </a:solidFill>
              </a:rPr>
              <a:t>Facilitates the decision-making process</a:t>
            </a:r>
          </a:p>
          <a:p>
            <a:pPr eaLnBrk="1" hangingPunct="1">
              <a:lnSpc>
                <a:spcPct val="170000"/>
              </a:lnSpc>
              <a:buFont typeface="Arial" charset="0"/>
              <a:buNone/>
              <a:defRPr/>
            </a:pPr>
            <a:r>
              <a:rPr lang="en-US" dirty="0" smtClean="0">
                <a:solidFill>
                  <a:schemeClr val="accent3">
                    <a:lumMod val="60000"/>
                    <a:lumOff val="40000"/>
                  </a:schemeClr>
                </a:solidFill>
              </a:rPr>
              <a:t>And, quite frankly, it’s pretty cool!</a:t>
            </a:r>
          </a:p>
          <a:p>
            <a:pPr eaLnBrk="1" hangingPunct="1">
              <a:buFont typeface="Arial" charset="0"/>
              <a:buNone/>
              <a:defRPr/>
            </a:pPr>
            <a:endParaRPr lang="en-US" dirty="0">
              <a:solidFill>
                <a:schemeClr val="accent3">
                  <a:lumMod val="60000"/>
                  <a:lumOff val="40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eaLnBrk="1" hangingPunct="1">
              <a:lnSpc>
                <a:spcPct val="170000"/>
              </a:lnSpc>
              <a:buFont typeface="Arial" charset="0"/>
              <a:buNone/>
            </a:pPr>
            <a:r>
              <a:rPr lang="en-US" sz="4800" smtClean="0">
                <a:solidFill>
                  <a:srgbClr val="C3D69B"/>
                </a:solidFill>
              </a:rPr>
              <a:t>Thank you for attending my presentation.</a:t>
            </a:r>
          </a:p>
          <a:p>
            <a:pPr algn="ctr" eaLnBrk="1" hangingPunct="1">
              <a:buFont typeface="Arial" charset="0"/>
              <a:buNone/>
            </a:pPr>
            <a:endParaRPr lang="en-US" sz="4800" smtClean="0">
              <a:solidFill>
                <a:srgbClr val="C3D69B"/>
              </a:solidFill>
            </a:endParaRPr>
          </a:p>
        </p:txBody>
      </p:sp>
      <p:sp>
        <p:nvSpPr>
          <p:cNvPr id="78851" name="Title 3"/>
          <p:cNvSpPr>
            <a:spLocks noGrp="1"/>
          </p:cNvSpPr>
          <p:nvPr>
            <p:ph type="title"/>
          </p:nvPr>
        </p:nvSpPr>
        <p:spPr/>
        <p:txBody>
          <a:bodyPr/>
          <a:lstStyle/>
          <a:p>
            <a:pPr eaLnBrk="1" hangingPunct="1"/>
            <a:endParaRPr lang="en-US" smtClean="0"/>
          </a:p>
        </p:txBody>
      </p:sp>
      <p:sp>
        <p:nvSpPr>
          <p:cNvPr id="78852" name="TextBox 4"/>
          <p:cNvSpPr txBox="1">
            <a:spLocks noChangeArrowheads="1"/>
          </p:cNvSpPr>
          <p:nvPr/>
        </p:nvSpPr>
        <p:spPr bwMode="auto">
          <a:xfrm>
            <a:off x="0" y="6483350"/>
            <a:ext cx="7467600" cy="368300"/>
          </a:xfrm>
          <a:prstGeom prst="rect">
            <a:avLst/>
          </a:prstGeom>
          <a:solidFill>
            <a:srgbClr val="FF0000"/>
          </a:solidFill>
          <a:ln w="9525">
            <a:solidFill>
              <a:srgbClr val="FF0000"/>
            </a:solidFill>
            <a:miter lim="800000"/>
            <a:headEnd/>
            <a:tailEnd/>
          </a:ln>
        </p:spPr>
        <p:txBody>
          <a:bodyPr>
            <a:spAutoFit/>
          </a:bodyPr>
          <a:lstStyle/>
          <a:p>
            <a:r>
              <a:rPr lang="en-US" b="1">
                <a:solidFill>
                  <a:schemeClr val="bg1"/>
                </a:solidFill>
              </a:rPr>
              <a:t>NC STATE </a:t>
            </a:r>
            <a:r>
              <a:rPr lang="en-US">
                <a:solidFill>
                  <a:schemeClr val="bg1"/>
                </a:solidFill>
              </a:rPr>
              <a:t>UNIVERSITY</a:t>
            </a:r>
          </a:p>
        </p:txBody>
      </p:sp>
      <p:sp>
        <p:nvSpPr>
          <p:cNvPr id="6" name="Rectangle 5"/>
          <p:cNvSpPr/>
          <p:nvPr/>
        </p:nvSpPr>
        <p:spPr>
          <a:xfrm>
            <a:off x="7467600" y="6483350"/>
            <a:ext cx="1676400"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US" smtClean="0"/>
              <a:t>Study Region</a:t>
            </a:r>
          </a:p>
        </p:txBody>
      </p:sp>
      <p:pic>
        <p:nvPicPr>
          <p:cNvPr id="21506" name="Content Placeholder 3" descr="bragg_aoi_map200dpiv2.jpg"/>
          <p:cNvPicPr>
            <a:picLocks noGrp="1" noChangeAspect="1"/>
          </p:cNvPicPr>
          <p:nvPr>
            <p:ph idx="1"/>
          </p:nvPr>
        </p:nvPicPr>
        <p:blipFill>
          <a:blip r:embed="rId3"/>
          <a:srcRect/>
          <a:stretch>
            <a:fillRect/>
          </a:stretch>
        </p:blipFill>
        <p:spPr>
          <a:xfrm>
            <a:off x="0" y="-206917"/>
            <a:ext cx="9144000" cy="7064918"/>
          </a:xfrm>
        </p:spPr>
      </p:pic>
      <p:sp>
        <p:nvSpPr>
          <p:cNvPr id="4" name="Oval 3"/>
          <p:cNvSpPr/>
          <p:nvPr/>
        </p:nvSpPr>
        <p:spPr>
          <a:xfrm>
            <a:off x="2667000" y="2057400"/>
            <a:ext cx="2514600" cy="2514600"/>
          </a:xfrm>
          <a:prstGeom prst="ellipse">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4"/>
                                        </p:tgtEl>
                                        <p:attrNameLst>
                                          <p:attrName>r</p:attrName>
                                        </p:attrNameLst>
                                      </p:cBhvr>
                                    </p:animRot>
                                  </p:childTnLst>
                                </p:cTn>
                              </p:par>
                              <p:par>
                                <p:cTn id="7" presetID="10" presetClass="exit" presetSubtype="0" fill="hold" grpId="1" nodeType="withEffect">
                                  <p:stCondLst>
                                    <p:cond delay="2000"/>
                                  </p:stCondLst>
                                  <p:childTnLst>
                                    <p:animEffect transition="out" filter="fade">
                                      <p:cBhvr>
                                        <p:cTn id="8" dur="2000"/>
                                        <p:tgtEl>
                                          <p:spTgt spid="4"/>
                                        </p:tgtEl>
                                      </p:cBhvr>
                                    </p:animEffect>
                                    <p:set>
                                      <p:cBhvr>
                                        <p:cTn id="9"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r>
              <a:rPr lang="en-US" smtClean="0"/>
              <a:t>Study Area of Interest</a:t>
            </a:r>
          </a:p>
        </p:txBody>
      </p:sp>
      <p:pic>
        <p:nvPicPr>
          <p:cNvPr id="23554" name="Content Placeholder 3" descr="falcon_aoi_map.jpg"/>
          <p:cNvPicPr>
            <a:picLocks noGrp="1" noChangeAspect="1"/>
          </p:cNvPicPr>
          <p:nvPr>
            <p:ph idx="1"/>
          </p:nvPr>
        </p:nvPicPr>
        <p:blipFill>
          <a:blip r:embed="rId3"/>
          <a:srcRect/>
          <a:stretch>
            <a:fillRect/>
          </a:stretch>
        </p:blipFill>
        <p:spPr>
          <a:xfrm>
            <a:off x="0" y="-206918"/>
            <a:ext cx="9144000" cy="7064918"/>
          </a:xfrm>
        </p:spPr>
      </p:pic>
      <p:sp>
        <p:nvSpPr>
          <p:cNvPr id="4" name="Oval 3"/>
          <p:cNvSpPr/>
          <p:nvPr/>
        </p:nvSpPr>
        <p:spPr>
          <a:xfrm>
            <a:off x="3015344" y="3233056"/>
            <a:ext cx="304800" cy="522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endCondLst>
                                    <p:cond evt="onNext" delay="0">
                                      <p:tgtEl>
                                        <p:sldTgt/>
                                      </p:tgtEl>
                                    </p:cond>
                                  </p:end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smtClean="0"/>
              <a:t>Study Area of Interest</a:t>
            </a:r>
          </a:p>
        </p:txBody>
      </p:sp>
      <p:pic>
        <p:nvPicPr>
          <p:cNvPr id="25602" name="Content Placeholder 5" descr="Falcon Airstrip2 (all Google Earth).jpg"/>
          <p:cNvPicPr>
            <a:picLocks noGrp="1" noChangeAspect="1"/>
          </p:cNvPicPr>
          <p:nvPr>
            <p:ph idx="1"/>
          </p:nvPr>
        </p:nvPicPr>
        <p:blipFill>
          <a:blip r:embed="rId3"/>
          <a:srcRect/>
          <a:stretch>
            <a:fillRect/>
          </a:stretch>
        </p:blipFill>
        <p:spPr>
          <a:xfrm>
            <a:off x="0" y="228600"/>
            <a:ext cx="9144000" cy="6293951"/>
          </a:xfrm>
        </p:spPr>
      </p:pic>
      <p:grpSp>
        <p:nvGrpSpPr>
          <p:cNvPr id="25603" name="Group 16"/>
          <p:cNvGrpSpPr>
            <a:grpSpLocks/>
          </p:cNvGrpSpPr>
          <p:nvPr/>
        </p:nvGrpSpPr>
        <p:grpSpPr bwMode="auto">
          <a:xfrm>
            <a:off x="0" y="228600"/>
            <a:ext cx="1600200" cy="1552575"/>
            <a:chOff x="0" y="-1"/>
            <a:chExt cx="2057400" cy="1996907"/>
          </a:xfrm>
        </p:grpSpPr>
        <p:pic>
          <p:nvPicPr>
            <p:cNvPr id="25604" name="Content Placeholder 3" descr="FLZ_elevation.png"/>
            <p:cNvPicPr>
              <a:picLocks noChangeAspect="1"/>
            </p:cNvPicPr>
            <p:nvPr/>
          </p:nvPicPr>
          <p:blipFill>
            <a:blip r:embed="rId4"/>
            <a:srcRect l="24219" t="9280" r="22656" b="4025"/>
            <a:stretch>
              <a:fillRect/>
            </a:stretch>
          </p:blipFill>
          <p:spPr bwMode="auto">
            <a:xfrm>
              <a:off x="0" y="-1"/>
              <a:ext cx="2057400" cy="1996907"/>
            </a:xfrm>
            <a:prstGeom prst="rect">
              <a:avLst/>
            </a:prstGeom>
            <a:noFill/>
            <a:ln w="9525">
              <a:noFill/>
              <a:miter lim="800000"/>
              <a:headEnd/>
              <a:tailEnd/>
            </a:ln>
          </p:spPr>
        </p:pic>
        <p:sp>
          <p:nvSpPr>
            <p:cNvPr id="9" name="Rectangle 8"/>
            <p:cNvSpPr/>
            <p:nvPr/>
          </p:nvSpPr>
          <p:spPr>
            <a:xfrm>
              <a:off x="1038906" y="418574"/>
              <a:ext cx="151039" cy="153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Oval 6"/>
          <p:cNvSpPr/>
          <p:nvPr/>
        </p:nvSpPr>
        <p:spPr>
          <a:xfrm>
            <a:off x="4191000" y="2845526"/>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286250" y="249936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560570" y="269748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434840" y="303276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99660" y="30099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686300" y="332232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18969268">
            <a:off x="5054577" y="1858646"/>
            <a:ext cx="413342"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18969268">
            <a:off x="5393832" y="1299134"/>
            <a:ext cx="642336" cy="4312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12"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0-#ppt_w/2"/>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2" presetClass="entr" presetSubtype="12" fill="hold" grpId="0" nodeType="afterEffect">
                                  <p:stCondLst>
                                    <p:cond delay="5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0-#ppt_w/2"/>
                                          </p:val>
                                        </p:tav>
                                        <p:tav tm="100000">
                                          <p:val>
                                            <p:strVal val="#ppt_x"/>
                                          </p:val>
                                        </p:tav>
                                      </p:tavLst>
                                    </p:anim>
                                    <p:anim calcmode="lin" valueType="num">
                                      <p:cBhvr additive="base">
                                        <p:cTn id="23" dur="10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5500"/>
                            </p:stCondLst>
                            <p:childTnLst>
                              <p:par>
                                <p:cTn id="25" presetID="2" presetClass="entr" presetSubtype="12" fill="hold" grpId="0" nodeType="afterEffect">
                                  <p:stCondLst>
                                    <p:cond delay="5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0-#ppt_w/2"/>
                                          </p:val>
                                        </p:tav>
                                        <p:tav tm="100000">
                                          <p:val>
                                            <p:strVal val="#ppt_x"/>
                                          </p:val>
                                        </p:tav>
                                      </p:tavLst>
                                    </p:anim>
                                    <p:anim calcmode="lin" valueType="num">
                                      <p:cBhvr additive="base">
                                        <p:cTn id="28" dur="10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7000"/>
                            </p:stCondLst>
                            <p:childTnLst>
                              <p:par>
                                <p:cTn id="30" presetID="2" presetClass="entr" presetSubtype="12" fill="hold" grpId="0" nodeType="afterEffect">
                                  <p:stCondLst>
                                    <p:cond delay="5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1000" fill="hold"/>
                                        <p:tgtEl>
                                          <p:spTgt spid="13"/>
                                        </p:tgtEl>
                                        <p:attrNameLst>
                                          <p:attrName>ppt_x</p:attrName>
                                        </p:attrNameLst>
                                      </p:cBhvr>
                                      <p:tavLst>
                                        <p:tav tm="0">
                                          <p:val>
                                            <p:strVal val="0-#ppt_w/2"/>
                                          </p:val>
                                        </p:tav>
                                        <p:tav tm="100000">
                                          <p:val>
                                            <p:strVal val="#ppt_x"/>
                                          </p:val>
                                        </p:tav>
                                      </p:tavLst>
                                    </p:anim>
                                    <p:anim calcmode="lin" valueType="num">
                                      <p:cBhvr additive="base">
                                        <p:cTn id="33" dur="1000" fill="hold"/>
                                        <p:tgtEl>
                                          <p:spTgt spid="13"/>
                                        </p:tgtEl>
                                        <p:attrNameLst>
                                          <p:attrName>ppt_y</p:attrName>
                                        </p:attrNameLst>
                                      </p:cBhvr>
                                      <p:tavLst>
                                        <p:tav tm="0">
                                          <p:val>
                                            <p:strVal val="1+#ppt_h/2"/>
                                          </p:val>
                                        </p:tav>
                                        <p:tav tm="100000">
                                          <p:val>
                                            <p:strVal val="#ppt_y"/>
                                          </p:val>
                                        </p:tav>
                                      </p:tavLst>
                                    </p:anim>
                                  </p:childTnLst>
                                </p:cTn>
                              </p:par>
                            </p:childTnLst>
                          </p:cTn>
                        </p:par>
                        <p:par>
                          <p:cTn id="34" fill="hold">
                            <p:stCondLst>
                              <p:cond delay="8500"/>
                            </p:stCondLst>
                            <p:childTnLst>
                              <p:par>
                                <p:cTn id="35" presetID="2" presetClass="entr" presetSubtype="3" fill="hold" grpId="0" nodeType="afterEffect">
                                  <p:stCondLst>
                                    <p:cond delay="15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par>
                          <p:cTn id="39" fill="hold">
                            <p:stCondLst>
                              <p:cond delay="10500"/>
                            </p:stCondLst>
                            <p:childTnLst>
                              <p:par>
                                <p:cTn id="40" presetID="2" presetClass="entr" presetSubtype="3" fill="hold" grpId="0" nodeType="afterEffect">
                                  <p:stCondLst>
                                    <p:cond delay="50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loud Callout 47"/>
          <p:cNvSpPr/>
          <p:nvPr/>
        </p:nvSpPr>
        <p:spPr>
          <a:xfrm>
            <a:off x="5943600" y="304800"/>
            <a:ext cx="2971800" cy="175260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Oh really, what kind of problem?</a:t>
            </a:r>
          </a:p>
        </p:txBody>
      </p:sp>
      <p:sp>
        <p:nvSpPr>
          <p:cNvPr id="49" name="Cloud Callout 48"/>
          <p:cNvSpPr/>
          <p:nvPr/>
        </p:nvSpPr>
        <p:spPr>
          <a:xfrm>
            <a:off x="152400" y="228600"/>
            <a:ext cx="2971800" cy="1752600"/>
          </a:xfrm>
          <a:prstGeom prst="cloudCallout">
            <a:avLst>
              <a:gd name="adj1" fmla="val 24680"/>
              <a:gd name="adj2" fmla="val 543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tx1"/>
                </a:solidFill>
              </a:rPr>
              <a:t>Ummmm</a:t>
            </a:r>
            <a:r>
              <a:rPr lang="en-US" dirty="0">
                <a:solidFill>
                  <a:schemeClr val="tx1"/>
                </a:solidFill>
              </a:rPr>
              <a:t>, I think we may have a problem…</a:t>
            </a:r>
          </a:p>
        </p:txBody>
      </p:sp>
      <p:pic>
        <p:nvPicPr>
          <p:cNvPr id="27651" name="Picture 36" descr="C:\Users\Brent\AppData\Local\Microsoft\Windows\Temporary Internet Files\Content.IE5\Q7TCBMR4\MC900078627[1].wmf"/>
          <p:cNvPicPr>
            <a:picLocks noChangeAspect="1" noChangeArrowheads="1"/>
          </p:cNvPicPr>
          <p:nvPr/>
        </p:nvPicPr>
        <p:blipFill>
          <a:blip r:embed="rId3"/>
          <a:srcRect/>
          <a:stretch>
            <a:fillRect/>
          </a:stretch>
        </p:blipFill>
        <p:spPr bwMode="auto">
          <a:xfrm>
            <a:off x="3733800" y="2455863"/>
            <a:ext cx="4016375" cy="3944937"/>
          </a:xfrm>
          <a:prstGeom prst="rect">
            <a:avLst/>
          </a:prstGeom>
          <a:noFill/>
          <a:ln w="9525">
            <a:noFill/>
            <a:miter lim="800000"/>
            <a:headEnd/>
            <a:tailEnd/>
          </a:ln>
        </p:spPr>
      </p:pic>
      <p:pic>
        <p:nvPicPr>
          <p:cNvPr id="27652" name="Picture 2" descr="C:\Users\Brent\AppData\Local\Microsoft\Windows\Temporary Internet Files\Content.IE5\Q7TCBMR4\MC900078711[1].wmf"/>
          <p:cNvPicPr>
            <a:picLocks noChangeAspect="1" noChangeArrowheads="1"/>
          </p:cNvPicPr>
          <p:nvPr/>
        </p:nvPicPr>
        <p:blipFill>
          <a:blip r:embed="rId4"/>
          <a:srcRect/>
          <a:stretch>
            <a:fillRect/>
          </a:stretch>
        </p:blipFill>
        <p:spPr bwMode="auto">
          <a:xfrm flipH="1">
            <a:off x="1676400" y="2303463"/>
            <a:ext cx="1600200" cy="3933825"/>
          </a:xfrm>
          <a:prstGeom prst="rect">
            <a:avLst/>
          </a:prstGeom>
          <a:noFill/>
          <a:ln w="9525">
            <a:noFill/>
            <a:miter lim="800000"/>
            <a:headEnd/>
            <a:tailEnd/>
          </a:ln>
        </p:spPr>
      </p:pic>
      <p:sp>
        <p:nvSpPr>
          <p:cNvPr id="52" name="Rectangle 51"/>
          <p:cNvSpPr/>
          <p:nvPr/>
        </p:nvSpPr>
        <p:spPr>
          <a:xfrm>
            <a:off x="3581400" y="2743200"/>
            <a:ext cx="1981200" cy="3733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US" smtClean="0"/>
              <a:t>Study Site</a:t>
            </a:r>
          </a:p>
        </p:txBody>
      </p:sp>
      <p:pic>
        <p:nvPicPr>
          <p:cNvPr id="29698" name="Content Placeholder 5" descr="aoi9551_ortho2.png"/>
          <p:cNvPicPr>
            <a:picLocks noGrp="1" noChangeAspect="1"/>
          </p:cNvPicPr>
          <p:nvPr>
            <p:ph idx="1"/>
          </p:nvPr>
        </p:nvPicPr>
        <p:blipFill>
          <a:blip r:embed="rId3"/>
          <a:srcRect/>
          <a:stretch>
            <a:fillRect/>
          </a:stretch>
        </p:blipFill>
        <p:spPr>
          <a:xfrm>
            <a:off x="990600" y="1371600"/>
            <a:ext cx="6956502" cy="4983163"/>
          </a:xfrm>
        </p:spPr>
      </p:pic>
      <p:sp>
        <p:nvSpPr>
          <p:cNvPr id="29699" name="TextBox 7"/>
          <p:cNvSpPr txBox="1">
            <a:spLocks noChangeArrowheads="1"/>
          </p:cNvSpPr>
          <p:nvPr/>
        </p:nvSpPr>
        <p:spPr bwMode="auto">
          <a:xfrm>
            <a:off x="4267200" y="6324600"/>
            <a:ext cx="1041400" cy="461963"/>
          </a:xfrm>
          <a:prstGeom prst="rect">
            <a:avLst/>
          </a:prstGeom>
          <a:noFill/>
          <a:ln w="9525">
            <a:noFill/>
            <a:miter lim="800000"/>
            <a:headEnd/>
            <a:tailEnd/>
          </a:ln>
        </p:spPr>
        <p:txBody>
          <a:bodyPr wrap="none">
            <a:spAutoFit/>
          </a:bodyPr>
          <a:lstStyle/>
          <a:p>
            <a:r>
              <a:rPr lang="en-US" sz="2400"/>
              <a:t>700 m</a:t>
            </a:r>
          </a:p>
        </p:txBody>
      </p:sp>
      <p:sp>
        <p:nvSpPr>
          <p:cNvPr id="29700" name="TextBox 8"/>
          <p:cNvSpPr txBox="1">
            <a:spLocks noChangeArrowheads="1"/>
          </p:cNvSpPr>
          <p:nvPr/>
        </p:nvSpPr>
        <p:spPr bwMode="auto">
          <a:xfrm>
            <a:off x="25400" y="3581400"/>
            <a:ext cx="1041400" cy="461963"/>
          </a:xfrm>
          <a:prstGeom prst="rect">
            <a:avLst/>
          </a:prstGeom>
          <a:noFill/>
          <a:ln w="9525">
            <a:noFill/>
            <a:miter lim="800000"/>
            <a:headEnd/>
            <a:tailEnd/>
          </a:ln>
        </p:spPr>
        <p:txBody>
          <a:bodyPr wrap="none">
            <a:spAutoFit/>
          </a:bodyPr>
          <a:lstStyle/>
          <a:p>
            <a:r>
              <a:rPr lang="en-US" sz="2400"/>
              <a:t>500 m</a:t>
            </a:r>
          </a:p>
        </p:txBody>
      </p:sp>
      <p:cxnSp>
        <p:nvCxnSpPr>
          <p:cNvPr id="11" name="Straight Arrow Connector 10"/>
          <p:cNvCxnSpPr/>
          <p:nvPr/>
        </p:nvCxnSpPr>
        <p:spPr>
          <a:xfrm rot="5400000">
            <a:off x="-471487" y="5143500"/>
            <a:ext cx="1906588" cy="1587"/>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469106" y="2551906"/>
            <a:ext cx="1905000" cy="158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1371600" y="6553200"/>
            <a:ext cx="2744788" cy="158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411788" y="6553200"/>
            <a:ext cx="2360612" cy="158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705" name="TextBox 19"/>
          <p:cNvSpPr txBox="1">
            <a:spLocks noChangeArrowheads="1"/>
          </p:cNvSpPr>
          <p:nvPr/>
        </p:nvSpPr>
        <p:spPr bwMode="auto">
          <a:xfrm>
            <a:off x="6553200" y="914400"/>
            <a:ext cx="1366837" cy="461963"/>
          </a:xfrm>
          <a:prstGeom prst="rect">
            <a:avLst/>
          </a:prstGeom>
          <a:noFill/>
          <a:ln w="9525">
            <a:noFill/>
            <a:miter lim="800000"/>
            <a:headEnd/>
            <a:tailEnd/>
          </a:ln>
        </p:spPr>
        <p:txBody>
          <a:bodyPr wrap="none">
            <a:spAutoFit/>
          </a:bodyPr>
          <a:lstStyle/>
          <a:p>
            <a:r>
              <a:rPr lang="en-US" sz="2400" dirty="0"/>
              <a:t>86 acres</a:t>
            </a:r>
          </a:p>
        </p:txBody>
      </p:sp>
      <p:sp>
        <p:nvSpPr>
          <p:cNvPr id="12" name="Oval 11"/>
          <p:cNvSpPr/>
          <p:nvPr/>
        </p:nvSpPr>
        <p:spPr>
          <a:xfrm>
            <a:off x="3581400" y="2057400"/>
            <a:ext cx="3429000" cy="914400"/>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par>
                                <p:cTn id="8" presetID="35" presetClass="emph" presetSubtype="0" repeatCount="3000" fill="hold" grpId="1" nodeType="withEffect">
                                  <p:stCondLst>
                                    <p:cond delay="0"/>
                                  </p:stCondLst>
                                  <p:childTnLst>
                                    <p:anim calcmode="discrete" valueType="str">
                                      <p:cBhvr>
                                        <p:cTn id="9"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10" fill="hold">
                            <p:stCondLst>
                              <p:cond delay="3000"/>
                            </p:stCondLst>
                            <p:childTnLst>
                              <p:par>
                                <p:cTn id="11" presetID="4" presetClass="exit" presetSubtype="16" fill="hold" grpId="2" nodeType="afterEffect">
                                  <p:stCondLst>
                                    <p:cond delay="3000"/>
                                  </p:stCondLst>
                                  <p:childTnLst>
                                    <p:animEffect transition="out" filter="box(in)">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smtClean="0"/>
              <a:t>Making Matters Worse</a:t>
            </a:r>
          </a:p>
        </p:txBody>
      </p:sp>
      <p:pic>
        <p:nvPicPr>
          <p:cNvPr id="31746" name="Content Placeholder 5" descr="aoi9551_ortho2.png"/>
          <p:cNvPicPr>
            <a:picLocks noGrp="1" noChangeAspect="1"/>
          </p:cNvPicPr>
          <p:nvPr>
            <p:ph idx="1"/>
          </p:nvPr>
        </p:nvPicPr>
        <p:blipFill>
          <a:blip r:embed="rId3"/>
          <a:srcRect/>
          <a:stretch>
            <a:fillRect/>
          </a:stretch>
        </p:blipFill>
        <p:spPr>
          <a:xfrm>
            <a:off x="533400" y="1219200"/>
            <a:ext cx="2819400" cy="2020570"/>
          </a:xfrm>
        </p:spPr>
      </p:pic>
      <p:pic>
        <p:nvPicPr>
          <p:cNvPr id="31747" name="Content Placeholder 3" descr="DSC01119.JPG"/>
          <p:cNvPicPr>
            <a:picLocks noChangeAspect="1"/>
          </p:cNvPicPr>
          <p:nvPr/>
        </p:nvPicPr>
        <p:blipFill>
          <a:blip r:embed="rId4"/>
          <a:srcRect l="9721" t="21877" r="17368" b="29507"/>
          <a:stretch>
            <a:fillRect/>
          </a:stretch>
        </p:blipFill>
        <p:spPr bwMode="auto">
          <a:xfrm>
            <a:off x="304800" y="4114800"/>
            <a:ext cx="4800600" cy="2400300"/>
          </a:xfrm>
          <a:prstGeom prst="rect">
            <a:avLst/>
          </a:prstGeom>
          <a:noFill/>
          <a:ln w="9525">
            <a:noFill/>
            <a:miter lim="800000"/>
            <a:headEnd/>
            <a:tailEnd/>
          </a:ln>
        </p:spPr>
      </p:pic>
      <p:pic>
        <p:nvPicPr>
          <p:cNvPr id="31748" name="Picture 4" descr="DSC01124.JPG"/>
          <p:cNvPicPr>
            <a:picLocks noChangeAspect="1"/>
          </p:cNvPicPr>
          <p:nvPr/>
        </p:nvPicPr>
        <p:blipFill>
          <a:blip r:embed="rId5"/>
          <a:srcRect r="24812"/>
          <a:stretch>
            <a:fillRect/>
          </a:stretch>
        </p:blipFill>
        <p:spPr bwMode="auto">
          <a:xfrm>
            <a:off x="5476147" y="1981200"/>
            <a:ext cx="3363053" cy="3352800"/>
          </a:xfrm>
          <a:prstGeom prst="rect">
            <a:avLst/>
          </a:prstGeom>
          <a:noFill/>
          <a:ln w="9525">
            <a:noFill/>
            <a:miter lim="800000"/>
            <a:headEnd/>
            <a:tailEnd/>
          </a:ln>
        </p:spPr>
      </p:pic>
      <p:sp>
        <p:nvSpPr>
          <p:cNvPr id="31755" name="Text Box 11"/>
          <p:cNvSpPr txBox="1">
            <a:spLocks noChangeArrowheads="1"/>
          </p:cNvSpPr>
          <p:nvPr/>
        </p:nvSpPr>
        <p:spPr bwMode="auto">
          <a:xfrm>
            <a:off x="1066800" y="1828800"/>
            <a:ext cx="358775" cy="366712"/>
          </a:xfrm>
          <a:prstGeom prst="rect">
            <a:avLst/>
          </a:prstGeom>
          <a:noFill/>
          <a:ln w="9525">
            <a:noFill/>
            <a:miter lim="800000"/>
            <a:headEnd/>
            <a:tailEnd/>
          </a:ln>
          <a:effectLst/>
        </p:spPr>
        <p:txBody>
          <a:bodyPr>
            <a:spAutoFit/>
          </a:bodyPr>
          <a:lstStyle/>
          <a:p>
            <a:pPr>
              <a:spcBef>
                <a:spcPct val="50000"/>
              </a:spcBef>
            </a:pPr>
            <a:r>
              <a:rPr lang="en-US" b="1" dirty="0">
                <a:solidFill>
                  <a:srgbClr val="FFFF00"/>
                </a:solidFill>
                <a:effectLst>
                  <a:outerShdw blurRad="38100" dist="38100" dir="2700000" algn="tl">
                    <a:srgbClr val="000000">
                      <a:alpha val="43137"/>
                    </a:srgbClr>
                  </a:outerShdw>
                </a:effectLst>
              </a:rPr>
              <a:t>A</a:t>
            </a:r>
          </a:p>
        </p:txBody>
      </p:sp>
      <p:sp>
        <p:nvSpPr>
          <p:cNvPr id="31756" name="Text Box 12"/>
          <p:cNvSpPr txBox="1">
            <a:spLocks noChangeArrowheads="1"/>
          </p:cNvSpPr>
          <p:nvPr/>
        </p:nvSpPr>
        <p:spPr bwMode="auto">
          <a:xfrm>
            <a:off x="2620422" y="3657600"/>
            <a:ext cx="351378" cy="369332"/>
          </a:xfrm>
          <a:prstGeom prst="rect">
            <a:avLst/>
          </a:prstGeom>
          <a:noFill/>
          <a:ln w="9525">
            <a:noFill/>
            <a:miter lim="800000"/>
            <a:headEnd/>
            <a:tailEnd/>
          </a:ln>
          <a:effectLst/>
        </p:spPr>
        <p:txBody>
          <a:bodyPr wrap="none">
            <a:spAutoFit/>
          </a:bodyPr>
          <a:lstStyle/>
          <a:p>
            <a:r>
              <a:rPr lang="en-US" b="1" dirty="0"/>
              <a:t>A</a:t>
            </a:r>
          </a:p>
        </p:txBody>
      </p:sp>
      <p:sp>
        <p:nvSpPr>
          <p:cNvPr id="31757" name="Text Box 13"/>
          <p:cNvSpPr txBox="1">
            <a:spLocks noChangeArrowheads="1"/>
          </p:cNvSpPr>
          <p:nvPr/>
        </p:nvSpPr>
        <p:spPr bwMode="auto">
          <a:xfrm>
            <a:off x="6983537" y="1447800"/>
            <a:ext cx="378241" cy="369332"/>
          </a:xfrm>
          <a:prstGeom prst="rect">
            <a:avLst/>
          </a:prstGeom>
          <a:noFill/>
          <a:ln w="9525">
            <a:noFill/>
            <a:miter lim="800000"/>
            <a:headEnd/>
            <a:tailEnd/>
          </a:ln>
          <a:effectLst/>
        </p:spPr>
        <p:txBody>
          <a:bodyPr wrap="square">
            <a:spAutoFit/>
          </a:bodyPr>
          <a:lstStyle/>
          <a:p>
            <a:r>
              <a:rPr lang="en-US" b="1" dirty="0"/>
              <a:t>B</a:t>
            </a:r>
          </a:p>
        </p:txBody>
      </p:sp>
      <p:sp>
        <p:nvSpPr>
          <p:cNvPr id="9" name="Text Box 11"/>
          <p:cNvSpPr txBox="1">
            <a:spLocks noChangeArrowheads="1"/>
          </p:cNvSpPr>
          <p:nvPr/>
        </p:nvSpPr>
        <p:spPr bwMode="auto">
          <a:xfrm>
            <a:off x="1636208" y="1696496"/>
            <a:ext cx="381000" cy="366712"/>
          </a:xfrm>
          <a:prstGeom prst="rect">
            <a:avLst/>
          </a:prstGeom>
          <a:noFill/>
          <a:ln w="9525">
            <a:noFill/>
            <a:miter lim="800000"/>
            <a:headEnd/>
            <a:tailEnd/>
          </a:ln>
          <a:effectLst/>
        </p:spPr>
        <p:txBody>
          <a:bodyPr wrap="square">
            <a:spAutoFit/>
          </a:bodyPr>
          <a:lstStyle/>
          <a:p>
            <a:pPr>
              <a:spcBef>
                <a:spcPct val="50000"/>
              </a:spcBef>
            </a:pPr>
            <a:r>
              <a:rPr lang="en-US" b="1" dirty="0" smtClean="0">
                <a:solidFill>
                  <a:srgbClr val="FFFF00"/>
                </a:solidFill>
                <a:effectLst>
                  <a:outerShdw blurRad="38100" dist="38100" dir="2700000" algn="tl">
                    <a:srgbClr val="000000">
                      <a:alpha val="43137"/>
                    </a:srgbClr>
                  </a:outerShdw>
                </a:effectLst>
              </a:rPr>
              <a:t>B</a:t>
            </a:r>
            <a:endParaRPr lang="en-US"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5373</TotalTime>
  <Words>2653</Words>
  <Application>Microsoft Office PowerPoint</Application>
  <PresentationFormat>On-screen Show (4:3)</PresentationFormat>
  <Paragraphs>670</Paragraphs>
  <Slides>33</Slides>
  <Notes>29</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The Application of Tangible Geospatial  Modeling to Facilitate Sustainable Land Management Decisions</vt:lpstr>
      <vt:lpstr>Motivation and Approach</vt:lpstr>
      <vt:lpstr>The Road We’re Taking Today</vt:lpstr>
      <vt:lpstr>Study Region</vt:lpstr>
      <vt:lpstr>Study Area of Interest</vt:lpstr>
      <vt:lpstr>Study Area of Interest</vt:lpstr>
      <vt:lpstr>Slide 7</vt:lpstr>
      <vt:lpstr>Study Site</vt:lpstr>
      <vt:lpstr>Making Matters Worse</vt:lpstr>
      <vt:lpstr>Erosion Examples</vt:lpstr>
      <vt:lpstr>Gully Erosion</vt:lpstr>
      <vt:lpstr>Tangible Geospatial Modeling System (TanGeoMS)</vt:lpstr>
      <vt:lpstr>TanGeoMS at the VISSTA lab</vt:lpstr>
      <vt:lpstr>Workflow</vt:lpstr>
      <vt:lpstr>Workflow</vt:lpstr>
      <vt:lpstr>Workflow</vt:lpstr>
      <vt:lpstr>Workflow</vt:lpstr>
      <vt:lpstr>Workflow</vt:lpstr>
      <vt:lpstr>Workflow</vt:lpstr>
      <vt:lpstr>Workflow</vt:lpstr>
      <vt:lpstr>Let’s take a look at how it works</vt:lpstr>
      <vt:lpstr>Model Construction</vt:lpstr>
      <vt:lpstr>Revised Universal Soil Loss Equation (RUSLE3D) </vt:lpstr>
      <vt:lpstr>Slide 24</vt:lpstr>
      <vt:lpstr>Hands on Demonstration</vt:lpstr>
      <vt:lpstr>Slide 26</vt:lpstr>
      <vt:lpstr>What is next for TanGeoMS?</vt:lpstr>
      <vt:lpstr>Multi-scale</vt:lpstr>
      <vt:lpstr>Military Operational Planning Environment</vt:lpstr>
      <vt:lpstr>GIS Working Group Environment</vt:lpstr>
      <vt:lpstr>Instructional Environments</vt:lpstr>
      <vt:lpstr>Conclusion</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Brent</dc:creator>
  <cp:lastModifiedBy>Brent</cp:lastModifiedBy>
  <cp:revision>238</cp:revision>
  <dcterms:created xsi:type="dcterms:W3CDTF">2010-01-31T14:27:22Z</dcterms:created>
  <dcterms:modified xsi:type="dcterms:W3CDTF">2010-05-03T19:03:52Z</dcterms:modified>
</cp:coreProperties>
</file>